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73" r:id="rId4"/>
    <p:sldId id="274" r:id="rId5"/>
    <p:sldId id="258" r:id="rId6"/>
    <p:sldId id="272" r:id="rId7"/>
    <p:sldId id="263" r:id="rId8"/>
    <p:sldId id="275" r:id="rId9"/>
    <p:sldId id="264" r:id="rId10"/>
    <p:sldId id="267" r:id="rId11"/>
    <p:sldId id="276" r:id="rId12"/>
    <p:sldId id="271" r:id="rId13"/>
    <p:sldId id="265" r:id="rId14"/>
    <p:sldId id="277" r:id="rId15"/>
    <p:sldId id="268" r:id="rId16"/>
    <p:sldId id="280" r:id="rId17"/>
    <p:sldId id="270" r:id="rId18"/>
    <p:sldId id="262" r:id="rId19"/>
    <p:sldId id="269" r:id="rId20"/>
    <p:sldId id="2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775" autoAdjust="0"/>
    <p:restoredTop sz="94660"/>
  </p:normalViewPr>
  <p:slideViewPr>
    <p:cSldViewPr>
      <p:cViewPr varScale="1">
        <p:scale>
          <a:sx n="68" d="100"/>
          <a:sy n="68" d="100"/>
        </p:scale>
        <p:origin x="-131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029"/>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D1EE99-3288-4CF2-98A7-9F6AFF4A5001}" type="datetimeFigureOut">
              <a:rPr lang="en-US" smtClean="0"/>
              <a:pPr/>
              <a:t>2/22/2011</a:t>
            </a:fld>
            <a:endParaRPr lang="en-029"/>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029"/>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029"/>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029"/>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4AE1A8-BD33-48A3-902A-E573245AEE3A}" type="slidenum">
              <a:rPr lang="en-029" smtClean="0"/>
              <a:pPr/>
              <a:t>‹#›</a:t>
            </a:fld>
            <a:endParaRPr lang="en-029"/>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97305E8-1EEC-4B3E-A77B-953FCB52E2DA}" type="datetime1">
              <a:rPr lang="en-US" smtClean="0"/>
              <a:pPr/>
              <a:t>2/22/2011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0891DC-E4B9-4CB2-B2E8-941AF534F56E}" type="datetime1">
              <a:rPr lang="en-US" smtClean="0"/>
              <a:pPr/>
              <a:t>2/22/2011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3869A2-E0C5-4C38-903D-86D770B0CC92}" type="datetime1">
              <a:rPr lang="en-US" smtClean="0"/>
              <a:pPr/>
              <a:t>2/22/2011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68EC7F-535F-4784-9700-5704316738B9}" type="datetime1">
              <a:rPr lang="en-US" smtClean="0"/>
              <a:pPr/>
              <a:t>2/22/2011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19D0B-01FF-4D3F-9BA4-BD38E147FF71}" type="datetime1">
              <a:rPr lang="en-US" smtClean="0"/>
              <a:pPr/>
              <a:t>2/22/2011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C8FD78-4AB4-4034-B63C-B77EA876D6A4}" type="datetime1">
              <a:rPr lang="en-US" smtClean="0"/>
              <a:pPr/>
              <a:t>2/22/2011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DFE8D5-266F-47CF-B52F-0F9143A1826C}" type="datetime1">
              <a:rPr lang="en-US" smtClean="0"/>
              <a:pPr/>
              <a:t>2/22/2011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67E64C-4C69-4183-A3DE-9D18F4DA1F52}" type="datetime1">
              <a:rPr lang="en-US" smtClean="0"/>
              <a:pPr/>
              <a:t>2/22/2011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751666-3596-4769-A8DF-92E1E29B2D14}" type="datetime1">
              <a:rPr lang="en-US" smtClean="0"/>
              <a:pPr/>
              <a:t>2/22/2011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394787-817A-4B71-BE0A-24B1893A2778}" type="datetime1">
              <a:rPr lang="en-US" smtClean="0"/>
              <a:pPr/>
              <a:t>2/22/2011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947AA1-F66E-4D4D-86BD-5317F0F903F3}" type="datetime1">
              <a:rPr lang="en-US" smtClean="0"/>
              <a:pPr/>
              <a:t>2/22/2011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58751C-394C-4433-940C-066B3A870944}" type="datetime1">
              <a:rPr lang="en-US" smtClean="0"/>
              <a:pPr/>
              <a:t>2/22/2011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C8DB0F-E209-422F-A68E-FCD8AB6105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all-creatures.org/hope/gw/2004-09-13_Bangladesh_flood.jpg" TargetMode="Externa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hyperlink" Target="http://chandrashekharasandprints.wordpress.com/2009/11/20/poisoning-bangladesh/" TargetMode="External"/><Relationship Id="rId5" Type="http://schemas.openxmlformats.org/officeDocument/2006/relationships/image" Target="../media/image11.gif"/><Relationship Id="rId4" Type="http://schemas.openxmlformats.org/officeDocument/2006/relationships/hyperlink" Target="http://chandrashekharasandprints.files.wordpress.com/2009/11/arsenic-poison.gif"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nscpcdn.com/gallery/i/f/floods/lg5.jpg" TargetMode="External"/><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hyperlink" Target="http://pakistanisforpeace.files.wordpress.com/2010/08/shahid-khan-flood-victim.jpg" TargetMode="Externa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hyperlink" Target="http://www.faculty.fairfield.edu/faculty/hodgson/Courses/so191/Projects2010/Abena_Dickson/genderinequality%20(3).jpg" TargetMode="Externa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globalenvision.org/files/bangladesh%20water%20well.jpg" TargetMode="Externa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pplmotorhomes.com/parts/rv-pumps-water/drinking-water-purification-tablets.jpg" TargetMode="External"/><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hyperlink" Target="http://www.wunderground.com/hurricane/2007/shelter_bangladesh.jpg" TargetMode="Externa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unfccc.int/files/meetings/rio_conventions_calendar/2005/image/pjpeg/rio_calendar2005_intro.jpg" TargetMode="External"/><Relationship Id="rId3" Type="http://schemas.openxmlformats.org/officeDocument/2006/relationships/hyperlink" Target="http://www.globalwarmingart.com/images/thumb/e/ef/Bangladesh_Sea_Level_Risks.png/300px-Bangladesh_Sea_Level_Risks.png" TargetMode="External"/><Relationship Id="rId7" Type="http://schemas.openxmlformats.org/officeDocument/2006/relationships/hyperlink" Target="http://www.global-greenhouse-warming.com/images/BangladeshFlood2004.jpg" TargetMode="External"/><Relationship Id="rId2" Type="http://schemas.openxmlformats.org/officeDocument/2006/relationships/hyperlink" Target="http://www.ifrc.org/what/disasters/images/about/p16204.jpg" TargetMode="External"/><Relationship Id="rId1" Type="http://schemas.openxmlformats.org/officeDocument/2006/relationships/slideLayout" Target="../slideLayouts/slideLayout2.xml"/><Relationship Id="rId6" Type="http://schemas.openxmlformats.org/officeDocument/2006/relationships/hyperlink" Target="http://www.alphabetics.info/international/wp-content/uploads/2010/07/deforestation.gif" TargetMode="External"/><Relationship Id="rId5" Type="http://schemas.openxmlformats.org/officeDocument/2006/relationships/hyperlink" Target="http://science.jrank.org/article_images/science.jrank.org/deforestation-and-landscape.1.jpg" TargetMode="External"/><Relationship Id="rId10" Type="http://schemas.openxmlformats.org/officeDocument/2006/relationships/hyperlink" Target="http://brucekekule.com/wp-content/gallery/the-west/king-cobra1-w.jpg" TargetMode="External"/><Relationship Id="rId4" Type="http://schemas.openxmlformats.org/officeDocument/2006/relationships/hyperlink" Target="http://en.wikipedia.org/wiki/Demographics_of_Bangladesh" TargetMode="External"/><Relationship Id="rId9" Type="http://schemas.openxmlformats.org/officeDocument/2006/relationships/hyperlink" Target="http://newsimg.bbc.co.uk/media/images/40425000/jpg/_40425043_floodsbody_afp.jpg"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www.pplmotorhomes.com/parts/rv-pumps-water/drinking-water-purification-tablets.jpg" TargetMode="External"/><Relationship Id="rId3" Type="http://schemas.openxmlformats.org/officeDocument/2006/relationships/hyperlink" Target="http://www.all-creatures.org/hope/gw/2004-09-13_Bangladesh_flood.jpg" TargetMode="External"/><Relationship Id="rId7" Type="http://schemas.openxmlformats.org/officeDocument/2006/relationships/hyperlink" Target="http://www.globalenvision.org/files/bangladesh%20water%20well.jpg" TargetMode="External"/><Relationship Id="rId2" Type="http://schemas.openxmlformats.org/officeDocument/2006/relationships/hyperlink" Target="http://chandrashekharasandprints.wordpress.com/2009/11/20/poisoning-bangladesh/" TargetMode="External"/><Relationship Id="rId1" Type="http://schemas.openxmlformats.org/officeDocument/2006/relationships/slideLayout" Target="../slideLayouts/slideLayout2.xml"/><Relationship Id="rId6" Type="http://schemas.openxmlformats.org/officeDocument/2006/relationships/hyperlink" Target="http://www.faculty.fairfield.edu/faculty/hodgson/Courses/so191/Projects2010/Abena_Dickson/genderinequality%20(3).jpg" TargetMode="External"/><Relationship Id="rId5" Type="http://schemas.openxmlformats.org/officeDocument/2006/relationships/hyperlink" Target="http://pakistanisforpeace.files.wordpress.com/2010/08/shahid-khan-flood-victim.jpg" TargetMode="External"/><Relationship Id="rId4" Type="http://schemas.openxmlformats.org/officeDocument/2006/relationships/hyperlink" Target="http://access.nscpcdn.com/gallery/i/f/floods/lg5.jpg" TargetMode="External"/><Relationship Id="rId9" Type="http://schemas.openxmlformats.org/officeDocument/2006/relationships/hyperlink" Target="http://www.wunderground.com/hurricane/2007/shelter_bangladesh.jp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ifrc.org/what/disasters/images/about/p16204.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hubpages.com/hub/Bangladesh-Floods-1998" TargetMode="External"/><Relationship Id="rId2" Type="http://schemas.openxmlformats.org/officeDocument/2006/relationships/hyperlink" Target="http://geobytesgcse.blogspot.com/2006/12/flooding-in-ledc-1998-floods-in.html" TargetMode="External"/><Relationship Id="rId1" Type="http://schemas.openxmlformats.org/officeDocument/2006/relationships/slideLayout" Target="../slideLayouts/slideLayout2.xml"/><Relationship Id="rId5" Type="http://schemas.openxmlformats.org/officeDocument/2006/relationships/hyperlink" Target="http://cgz.e2bn.net/e2bn/leas/c99/schools/cgz/accounts/staff/rchambers/GeoBytes/GCSE/Case%20Studies/Case%20Study.%20Flooding%20in%20Bangladesh.htm" TargetMode="External"/><Relationship Id="rId4" Type="http://schemas.openxmlformats.org/officeDocument/2006/relationships/hyperlink" Target="http://www.slideshare.net/cheergalsal/flooding-in-bangladesh"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globalwarmingart.com/images/thumb/e/ef/Bangladesh_Sea_Level_Risks.png/300px-Bangladesh_Sea_Level_Risks.pn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en.wikipedia.org/wiki/Demographics_of_Bangladesh"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cience.jrank.org/article_images/science.jrank.org/deforestation-and-landscape.1.jpg" TargetMode="External"/><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hyperlink" Target="http://www.alphabetics.info/international/wp-content/uploads/2010/07/deforestation.gif"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global-greenhouse-warming.com/images/BangladeshFlood2004.jpg"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unfccc.int/files/meetings/rio_conventions_calendar/2005/image/pjpeg/rio_calendar2005_intro.jpg"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newsimg.bbc.co.uk/media/images/40425000/jpg/_40425043_floodsbody_afp.jpg" TargetMode="External"/><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hyperlink" Target="http://brucekekule.com/wp-content/gallery/the-west/king-cobra1-w.jpg" TargetMode="Externa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838200"/>
            <a:ext cx="6400800" cy="4724400"/>
          </a:xfrm>
        </p:spPr>
        <p:txBody>
          <a:bodyPr anchor="ctr">
            <a:normAutofit/>
          </a:bodyPr>
          <a:lstStyle/>
          <a:p>
            <a:r>
              <a:rPr lang="en-US" sz="4800" dirty="0" smtClean="0">
                <a:solidFill>
                  <a:schemeClr val="tx1"/>
                </a:solidFill>
                <a:effectLst>
                  <a:outerShdw blurRad="38100" dist="38100" dir="2700000" algn="tl">
                    <a:srgbClr val="000000">
                      <a:alpha val="43137"/>
                    </a:srgbClr>
                  </a:outerShdw>
                </a:effectLst>
              </a:rPr>
              <a:t>Causes, Effects and Responses to the 1998 Floods in Bangladesh.</a:t>
            </a:r>
          </a:p>
          <a:p>
            <a:endParaRPr lang="en-US" sz="4800" dirty="0" smtClean="0"/>
          </a:p>
          <a:p>
            <a:r>
              <a:rPr lang="en-US" sz="2400" dirty="0" smtClean="0"/>
              <a:t>By: Christina McConney MYP1</a:t>
            </a:r>
            <a:endParaRPr lang="en-US" sz="2400" dirty="0"/>
          </a:p>
        </p:txBody>
      </p:sp>
      <p:sp>
        <p:nvSpPr>
          <p:cNvPr id="7" name="Slide Number Placeholder 6"/>
          <p:cNvSpPr>
            <a:spLocks noGrp="1"/>
          </p:cNvSpPr>
          <p:nvPr>
            <p:ph type="sldNum" sz="quarter" idx="12"/>
          </p:nvPr>
        </p:nvSpPr>
        <p:spPr/>
        <p:txBody>
          <a:bodyPr/>
          <a:lstStyle/>
          <a:p>
            <a:fld id="{A0C8DB0F-E209-422F-A68E-FCD8AB6105E0}" type="slidenum">
              <a:rPr lang="en-US" smtClean="0"/>
              <a:pPr/>
              <a:t>1</a:t>
            </a:fld>
            <a:endParaRPr lang="en-US" dirty="0"/>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all-creatures.org/hope/gw/2004-09-13_Bangladesh_flood.jpg"/>
          <p:cNvPicPr>
            <a:picLocks noChangeAspect="1" noChangeArrowheads="1"/>
          </p:cNvPicPr>
          <p:nvPr/>
        </p:nvPicPr>
        <p:blipFill>
          <a:blip r:embed="rId2"/>
          <a:srcRect/>
          <a:stretch>
            <a:fillRect/>
          </a:stretch>
        </p:blipFill>
        <p:spPr bwMode="auto">
          <a:xfrm>
            <a:off x="3810000" y="2971800"/>
            <a:ext cx="4962525" cy="3239595"/>
          </a:xfrm>
          <a:prstGeom prst="rect">
            <a:avLst/>
          </a:prstGeom>
          <a:noFill/>
        </p:spPr>
      </p:pic>
      <p:sp>
        <p:nvSpPr>
          <p:cNvPr id="5" name="Rectangle 4"/>
          <p:cNvSpPr/>
          <p:nvPr/>
        </p:nvSpPr>
        <p:spPr>
          <a:xfrm>
            <a:off x="990600" y="4648200"/>
            <a:ext cx="2743200" cy="16002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Shopping became very difficult, almost impossible.</a:t>
            </a:r>
          </a:p>
          <a:p>
            <a:endParaRPr lang="en-029" sz="1100" dirty="0" smtClean="0">
              <a:hlinkClick r:id="rId3"/>
            </a:endParaRPr>
          </a:p>
          <a:p>
            <a:r>
              <a:rPr lang="en-029" sz="1100" dirty="0" smtClean="0">
                <a:hlinkClick r:id="rId3"/>
              </a:rPr>
              <a:t>Source:</a:t>
            </a:r>
          </a:p>
          <a:p>
            <a:r>
              <a:rPr lang="en-029" sz="1100" dirty="0" smtClean="0">
                <a:hlinkClick r:id="rId3"/>
              </a:rPr>
              <a:t>http://www.all-creatures.org/hope/gw/2004-09-13_Bangladesh_flood.jp</a:t>
            </a:r>
            <a:r>
              <a:rPr lang="en-029" dirty="0" smtClean="0">
                <a:hlinkClick r:id="rId3"/>
              </a:rPr>
              <a:t>g</a:t>
            </a:r>
            <a:endParaRPr lang="en-029" dirty="0" smtClean="0"/>
          </a:p>
          <a:p>
            <a:endParaRPr lang="en-029" dirty="0"/>
          </a:p>
        </p:txBody>
      </p:sp>
      <p:sp>
        <p:nvSpPr>
          <p:cNvPr id="6" name="Slide Number Placeholder 5"/>
          <p:cNvSpPr>
            <a:spLocks noGrp="1"/>
          </p:cNvSpPr>
          <p:nvPr>
            <p:ph type="sldNum" sz="quarter" idx="12"/>
          </p:nvPr>
        </p:nvSpPr>
        <p:spPr/>
        <p:txBody>
          <a:bodyPr/>
          <a:lstStyle/>
          <a:p>
            <a:fld id="{A0C8DB0F-E209-422F-A68E-FCD8AB6105E0}" type="slidenum">
              <a:rPr lang="en-US" smtClean="0"/>
              <a:pPr/>
              <a:t>10</a:t>
            </a:fld>
            <a:endParaRPr lang="en-US"/>
          </a:p>
        </p:txBody>
      </p:sp>
      <p:pic>
        <p:nvPicPr>
          <p:cNvPr id="7" name="Picture 6" descr="http://chandrashekharasandprints.files.wordpress.com/2009/11/arsenic-poison.gif?w=382&amp;h=417">
            <a:hlinkClick r:id="rId4"/>
          </p:cNvPr>
          <p:cNvPicPr/>
          <p:nvPr/>
        </p:nvPicPr>
        <p:blipFill>
          <a:blip r:embed="rId5"/>
          <a:srcRect/>
          <a:stretch>
            <a:fillRect/>
          </a:stretch>
        </p:blipFill>
        <p:spPr bwMode="auto">
          <a:xfrm>
            <a:off x="381000" y="381000"/>
            <a:ext cx="2743200" cy="3505200"/>
          </a:xfrm>
          <a:prstGeom prst="rect">
            <a:avLst/>
          </a:prstGeom>
          <a:noFill/>
          <a:ln w="9525">
            <a:noFill/>
            <a:miter lim="800000"/>
            <a:headEnd/>
            <a:tailEnd/>
          </a:ln>
        </p:spPr>
      </p:pic>
      <p:sp>
        <p:nvSpPr>
          <p:cNvPr id="8" name="Rectangle 7"/>
          <p:cNvSpPr/>
          <p:nvPr/>
        </p:nvSpPr>
        <p:spPr>
          <a:xfrm>
            <a:off x="3657600" y="685800"/>
            <a:ext cx="5181600" cy="17526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The picture on the left is an example of poisoning. This is the after effect of walking around in contaminated water for so </a:t>
            </a:r>
            <a:r>
              <a:rPr lang="en-029" dirty="0" err="1" smtClean="0"/>
              <a:t>long.This</a:t>
            </a:r>
            <a:r>
              <a:rPr lang="en-029" dirty="0" smtClean="0"/>
              <a:t> particular type is called arsenic poisoning</a:t>
            </a:r>
            <a:endParaRPr lang="en-029" sz="1100" dirty="0" smtClean="0">
              <a:hlinkClick r:id="rId6"/>
            </a:endParaRPr>
          </a:p>
          <a:p>
            <a:endParaRPr lang="en-029" sz="1100" dirty="0" smtClean="0">
              <a:hlinkClick r:id="rId6"/>
            </a:endParaRPr>
          </a:p>
          <a:p>
            <a:r>
              <a:rPr lang="en-029" sz="1100" dirty="0" smtClean="0">
                <a:hlinkClick r:id="rId6"/>
              </a:rPr>
              <a:t>Source:</a:t>
            </a:r>
          </a:p>
          <a:p>
            <a:r>
              <a:rPr lang="en-029" sz="1100" dirty="0" smtClean="0">
                <a:hlinkClick r:id="rId6"/>
              </a:rPr>
              <a:t>http://chandrashekharasandprints.wordpress.com/2009/11/20/poisoning-bangladesh/</a:t>
            </a:r>
            <a:endParaRPr lang="en-029" sz="1100" dirty="0" smtClean="0"/>
          </a:p>
          <a:p>
            <a:endParaRPr lang="en-029" dirty="0" smtClean="0"/>
          </a:p>
          <a:p>
            <a:pPr algn="ctr"/>
            <a:endParaRPr lang="en-029" dirty="0" smtClean="0"/>
          </a:p>
          <a:p>
            <a:pPr algn="ctr"/>
            <a:endParaRPr lang="en-029"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0C8DB0F-E209-422F-A68E-FCD8AB6105E0}" type="slidenum">
              <a:rPr lang="en-US" smtClean="0"/>
              <a:pPr/>
              <a:t>11</a:t>
            </a:fld>
            <a:endParaRPr lang="en-US"/>
          </a:p>
        </p:txBody>
      </p:sp>
      <p:pic>
        <p:nvPicPr>
          <p:cNvPr id="30722" name="Picture 2" descr="http://access.nscpcdn.com/gallery/i/f/floods/lg5.jpg"/>
          <p:cNvPicPr>
            <a:picLocks noChangeAspect="1" noChangeArrowheads="1"/>
          </p:cNvPicPr>
          <p:nvPr/>
        </p:nvPicPr>
        <p:blipFill>
          <a:blip r:embed="rId2"/>
          <a:srcRect/>
          <a:stretch>
            <a:fillRect/>
          </a:stretch>
        </p:blipFill>
        <p:spPr bwMode="auto">
          <a:xfrm>
            <a:off x="228600" y="457200"/>
            <a:ext cx="4474167" cy="3016867"/>
          </a:xfrm>
          <a:prstGeom prst="rect">
            <a:avLst/>
          </a:prstGeom>
          <a:noFill/>
        </p:spPr>
      </p:pic>
      <p:sp>
        <p:nvSpPr>
          <p:cNvPr id="6" name="Rectangle 5"/>
          <p:cNvSpPr/>
          <p:nvPr/>
        </p:nvSpPr>
        <p:spPr>
          <a:xfrm>
            <a:off x="5105400" y="1524000"/>
            <a:ext cx="3810000" cy="12954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There were major food shortages through out the flooded areas.</a:t>
            </a:r>
            <a:endParaRPr lang="en-029" dirty="0" smtClean="0"/>
          </a:p>
          <a:p>
            <a:endParaRPr lang="en-029" dirty="0" smtClean="0"/>
          </a:p>
          <a:p>
            <a:r>
              <a:rPr lang="en-029" sz="1100" dirty="0" smtClean="0"/>
              <a:t>Source:</a:t>
            </a:r>
          </a:p>
          <a:p>
            <a:r>
              <a:rPr lang="en-029" sz="1100" dirty="0" smtClean="0">
                <a:hlinkClick r:id="rId3"/>
              </a:rPr>
              <a:t>http://</a:t>
            </a:r>
            <a:r>
              <a:rPr lang="en-029" sz="1100" dirty="0" smtClean="0">
                <a:hlinkClick r:id="rId3"/>
              </a:rPr>
              <a:t>access.nscpcdn.com/gallery/i/f/floods/lg5.jpg</a:t>
            </a:r>
            <a:endParaRPr lang="en-029" sz="1100" dirty="0" smtClean="0"/>
          </a:p>
          <a:p>
            <a:endParaRPr lang="en-029" dirty="0"/>
          </a:p>
        </p:txBody>
      </p:sp>
      <p:pic>
        <p:nvPicPr>
          <p:cNvPr id="30724" name="Picture 4" descr="http://pakistanisforpeace.files.wordpress.com/2010/08/shahid-khan-flood-victim.jpg"/>
          <p:cNvPicPr>
            <a:picLocks noChangeAspect="1" noChangeArrowheads="1"/>
          </p:cNvPicPr>
          <p:nvPr/>
        </p:nvPicPr>
        <p:blipFill>
          <a:blip r:embed="rId4"/>
          <a:srcRect/>
          <a:stretch>
            <a:fillRect/>
          </a:stretch>
        </p:blipFill>
        <p:spPr bwMode="auto">
          <a:xfrm>
            <a:off x="4267200" y="3886200"/>
            <a:ext cx="3810000" cy="2447925"/>
          </a:xfrm>
          <a:prstGeom prst="rect">
            <a:avLst/>
          </a:prstGeom>
          <a:noFill/>
        </p:spPr>
      </p:pic>
      <p:sp>
        <p:nvSpPr>
          <p:cNvPr id="8" name="Rectangle 7"/>
          <p:cNvSpPr/>
          <p:nvPr/>
        </p:nvSpPr>
        <p:spPr>
          <a:xfrm>
            <a:off x="228600" y="4876800"/>
            <a:ext cx="3886200" cy="16764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175 000 cases of serious </a:t>
            </a:r>
            <a:r>
              <a:rPr lang="en-029" dirty="0" smtClean="0"/>
              <a:t> diarrhoea</a:t>
            </a:r>
            <a:r>
              <a:rPr lang="en-029" dirty="0" smtClean="0"/>
              <a:t>  broke out and affected children the most.</a:t>
            </a:r>
          </a:p>
          <a:p>
            <a:endParaRPr lang="en-029" dirty="0" smtClean="0"/>
          </a:p>
          <a:p>
            <a:r>
              <a:rPr lang="en-029" sz="1100" dirty="0" smtClean="0"/>
              <a:t>Source:</a:t>
            </a:r>
          </a:p>
          <a:p>
            <a:r>
              <a:rPr lang="en-029" sz="1100" dirty="0" smtClean="0">
                <a:hlinkClick r:id="rId5"/>
              </a:rPr>
              <a:t>http://</a:t>
            </a:r>
            <a:r>
              <a:rPr lang="en-029" sz="1100" dirty="0" smtClean="0">
                <a:hlinkClick r:id="rId5"/>
              </a:rPr>
              <a:t>pakistanisforpeace.files.wordpress.com/2010/08/shahid-khan-flood-victim.jpg</a:t>
            </a:r>
            <a:endParaRPr lang="en-029" sz="1100" dirty="0" smtClean="0"/>
          </a:p>
          <a:p>
            <a:endParaRPr lang="en-029"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Positive effects to flooding</a:t>
            </a:r>
            <a:endParaRPr lang="en-029" dirty="0"/>
          </a:p>
        </p:txBody>
      </p:sp>
      <p:sp>
        <p:nvSpPr>
          <p:cNvPr id="3" name="Content Placeholder 2"/>
          <p:cNvSpPr>
            <a:spLocks noGrp="1"/>
          </p:cNvSpPr>
          <p:nvPr>
            <p:ph idx="1"/>
          </p:nvPr>
        </p:nvSpPr>
        <p:spPr>
          <a:xfrm>
            <a:off x="457200" y="1600201"/>
            <a:ext cx="8229600" cy="1752600"/>
          </a:xfrm>
        </p:spPr>
        <p:txBody>
          <a:bodyPr>
            <a:normAutofit/>
          </a:bodyPr>
          <a:lstStyle/>
          <a:p>
            <a:r>
              <a:rPr lang="en-029" sz="2000" dirty="0" smtClean="0"/>
              <a:t>Along the way, the flood water picks up soil which it then spreads over the crops when it floods. This soil is rich in important nutrients which are needed for the people to grow their crops.</a:t>
            </a:r>
          </a:p>
          <a:p>
            <a:r>
              <a:rPr lang="en-029" sz="2000" dirty="0" smtClean="0"/>
              <a:t>The deposit of silt has also provided the people with more land to live on.</a:t>
            </a:r>
          </a:p>
          <a:p>
            <a:pPr>
              <a:buNone/>
            </a:pPr>
            <a:endParaRPr lang="en-029" sz="2000" dirty="0" smtClean="0"/>
          </a:p>
          <a:p>
            <a:pPr>
              <a:buNone/>
            </a:pPr>
            <a:endParaRPr lang="en-029" sz="2400" dirty="0"/>
          </a:p>
        </p:txBody>
      </p:sp>
      <p:sp>
        <p:nvSpPr>
          <p:cNvPr id="4" name="Slide Number Placeholder 3"/>
          <p:cNvSpPr>
            <a:spLocks noGrp="1"/>
          </p:cNvSpPr>
          <p:nvPr>
            <p:ph type="sldNum" sz="quarter" idx="12"/>
          </p:nvPr>
        </p:nvSpPr>
        <p:spPr/>
        <p:txBody>
          <a:bodyPr/>
          <a:lstStyle/>
          <a:p>
            <a:fld id="{A0C8DB0F-E209-422F-A68E-FCD8AB6105E0}" type="slidenum">
              <a:rPr lang="en-US" smtClean="0"/>
              <a:pPr/>
              <a:t>12</a:t>
            </a:fld>
            <a:endParaRPr lang="en-US"/>
          </a:p>
        </p:txBody>
      </p:sp>
      <p:pic>
        <p:nvPicPr>
          <p:cNvPr id="6146" name="Picture 2" descr="http://www.faculty.fairfield.edu/faculty/hodgson/Courses/so191/Projects2010/Abena_Dickson/genderinequality%20(3).jpg"/>
          <p:cNvPicPr>
            <a:picLocks noChangeAspect="1" noChangeArrowheads="1"/>
          </p:cNvPicPr>
          <p:nvPr/>
        </p:nvPicPr>
        <p:blipFill>
          <a:blip r:embed="rId2"/>
          <a:srcRect/>
          <a:stretch>
            <a:fillRect/>
          </a:stretch>
        </p:blipFill>
        <p:spPr bwMode="auto">
          <a:xfrm>
            <a:off x="4267200" y="3581400"/>
            <a:ext cx="4048125" cy="3037467"/>
          </a:xfrm>
          <a:prstGeom prst="rect">
            <a:avLst/>
          </a:prstGeom>
          <a:noFill/>
        </p:spPr>
      </p:pic>
      <p:sp>
        <p:nvSpPr>
          <p:cNvPr id="6" name="Rectangle 5"/>
          <p:cNvSpPr/>
          <p:nvPr/>
        </p:nvSpPr>
        <p:spPr>
          <a:xfrm>
            <a:off x="457200" y="4648200"/>
            <a:ext cx="3657600" cy="15240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The floods provided more land to live on.</a:t>
            </a:r>
          </a:p>
          <a:p>
            <a:endParaRPr lang="en-029" sz="1100" dirty="0" smtClean="0"/>
          </a:p>
          <a:p>
            <a:r>
              <a:rPr lang="en-029" sz="1100" dirty="0" smtClean="0"/>
              <a:t>Source:</a:t>
            </a:r>
          </a:p>
          <a:p>
            <a:r>
              <a:rPr lang="en-029" sz="1100" dirty="0" smtClean="0">
                <a:hlinkClick r:id="rId3"/>
              </a:rPr>
              <a:t>http://www.faculty.fairfield.edu/faculty/hodgson/Courses/so191/Projects2010/Abena_Dickson/genderinequality%20(3).</a:t>
            </a:r>
            <a:r>
              <a:rPr lang="en-029" sz="1100" dirty="0" smtClean="0">
                <a:hlinkClick r:id="rId3"/>
              </a:rPr>
              <a:t>jpg</a:t>
            </a:r>
            <a:endParaRPr lang="en-029" sz="1100" dirty="0" smtClean="0"/>
          </a:p>
          <a:p>
            <a:endParaRPr lang="en-029"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Longer term responses</a:t>
            </a:r>
            <a:endParaRPr lang="en-029" dirty="0"/>
          </a:p>
        </p:txBody>
      </p:sp>
      <p:sp>
        <p:nvSpPr>
          <p:cNvPr id="3" name="Content Placeholder 2"/>
          <p:cNvSpPr>
            <a:spLocks noGrp="1"/>
          </p:cNvSpPr>
          <p:nvPr>
            <p:ph idx="1"/>
          </p:nvPr>
        </p:nvSpPr>
        <p:spPr/>
        <p:txBody>
          <a:bodyPr>
            <a:normAutofit/>
          </a:bodyPr>
          <a:lstStyle/>
          <a:p>
            <a:r>
              <a:rPr lang="en-029" sz="2000" dirty="0" smtClean="0"/>
              <a:t>Millions of  people were poisoned by Arsenic found in the contaminated flood waters. Eight million bore wells were dug and the sub soil water being pumped out showed to be the real culprit of Arsenic poisoning. UNESCO and WHO, learned  about this poisoning and, decided to build fresh water wells so that the people won’t have to drink contaminated water. They were able to provide fresh drinking water to at least 80% of the people living there. </a:t>
            </a:r>
          </a:p>
          <a:p>
            <a:r>
              <a:rPr lang="en-029" sz="2000" dirty="0" smtClean="0"/>
              <a:t>The Bangladesh government was given £ 21 million by the UK government to help repair the damage from the flood.</a:t>
            </a:r>
          </a:p>
          <a:p>
            <a:r>
              <a:rPr lang="en-029" sz="2000" dirty="0" smtClean="0"/>
              <a:t>Water purification tablets were brought in by WHO ( world health organisation) </a:t>
            </a:r>
            <a:endParaRPr lang="en-029" sz="2000" dirty="0"/>
          </a:p>
        </p:txBody>
      </p:sp>
      <p:sp>
        <p:nvSpPr>
          <p:cNvPr id="4" name="Slide Number Placeholder 3"/>
          <p:cNvSpPr>
            <a:spLocks noGrp="1"/>
          </p:cNvSpPr>
          <p:nvPr>
            <p:ph type="sldNum" sz="quarter" idx="12"/>
          </p:nvPr>
        </p:nvSpPr>
        <p:spPr/>
        <p:txBody>
          <a:bodyPr/>
          <a:lstStyle/>
          <a:p>
            <a:fld id="{A0C8DB0F-E209-422F-A68E-FCD8AB6105E0}"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0C8DB0F-E209-422F-A68E-FCD8AB6105E0}" type="slidenum">
              <a:rPr lang="en-US" smtClean="0"/>
              <a:pPr/>
              <a:t>14</a:t>
            </a:fld>
            <a:endParaRPr lang="en-US"/>
          </a:p>
        </p:txBody>
      </p:sp>
      <p:pic>
        <p:nvPicPr>
          <p:cNvPr id="32772" name="Picture 4" descr="http://www.globalenvision.org/files/bangladesh%20water%20well.jpg"/>
          <p:cNvPicPr>
            <a:picLocks noChangeAspect="1" noChangeArrowheads="1"/>
          </p:cNvPicPr>
          <p:nvPr/>
        </p:nvPicPr>
        <p:blipFill>
          <a:blip r:embed="rId2"/>
          <a:srcRect/>
          <a:stretch>
            <a:fillRect/>
          </a:stretch>
        </p:blipFill>
        <p:spPr bwMode="auto">
          <a:xfrm>
            <a:off x="1447800" y="685800"/>
            <a:ext cx="7338657" cy="4124325"/>
          </a:xfrm>
          <a:prstGeom prst="rect">
            <a:avLst/>
          </a:prstGeom>
          <a:noFill/>
        </p:spPr>
      </p:pic>
      <p:sp>
        <p:nvSpPr>
          <p:cNvPr id="10" name="Rectangle 9"/>
          <p:cNvSpPr/>
          <p:nvPr/>
        </p:nvSpPr>
        <p:spPr>
          <a:xfrm>
            <a:off x="2895600" y="5105400"/>
            <a:ext cx="3200400" cy="11430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Fresh water wells were built.</a:t>
            </a:r>
          </a:p>
          <a:p>
            <a:endParaRPr lang="en-029" dirty="0" smtClean="0"/>
          </a:p>
          <a:p>
            <a:r>
              <a:rPr lang="en-029" sz="1100" dirty="0" smtClean="0"/>
              <a:t>Source:</a:t>
            </a:r>
          </a:p>
          <a:p>
            <a:r>
              <a:rPr lang="en-029" sz="1100" dirty="0" smtClean="0">
                <a:hlinkClick r:id="rId3"/>
              </a:rPr>
              <a:t>http://</a:t>
            </a:r>
            <a:r>
              <a:rPr lang="en-029" sz="1100" dirty="0" smtClean="0">
                <a:hlinkClick r:id="rId3"/>
              </a:rPr>
              <a:t>www.globalenvision.org/files/bangladesh%20water%20well.jpg</a:t>
            </a:r>
            <a:endParaRPr lang="en-029" sz="1100" dirty="0" smtClean="0"/>
          </a:p>
          <a:p>
            <a:endParaRPr lang="en-029"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Immediate responses </a:t>
            </a:r>
            <a:endParaRPr lang="en-029" dirty="0"/>
          </a:p>
        </p:txBody>
      </p:sp>
      <p:sp>
        <p:nvSpPr>
          <p:cNvPr id="3" name="Content Placeholder 2"/>
          <p:cNvSpPr>
            <a:spLocks noGrp="1"/>
          </p:cNvSpPr>
          <p:nvPr>
            <p:ph idx="1"/>
          </p:nvPr>
        </p:nvSpPr>
        <p:spPr/>
        <p:txBody>
          <a:bodyPr>
            <a:normAutofit/>
          </a:bodyPr>
          <a:lstStyle/>
          <a:p>
            <a:r>
              <a:rPr lang="en-029" sz="2000" dirty="0" smtClean="0"/>
              <a:t>International food aid programs were set up through out the flooded areas in Bangladesh.</a:t>
            </a:r>
          </a:p>
          <a:p>
            <a:r>
              <a:rPr lang="en-029" sz="2000" dirty="0" smtClean="0"/>
              <a:t>The government distributed free seeds to farmers to try and reduce the impact of food shortages. The government also gave 350,000 tones of cereal to feed the people that were affected.</a:t>
            </a:r>
          </a:p>
          <a:p>
            <a:r>
              <a:rPr lang="en-029" sz="2000" dirty="0" smtClean="0"/>
              <a:t>Volunteers and aid workers, worked to try and repair the damage that was caused by the flood.</a:t>
            </a:r>
          </a:p>
          <a:p>
            <a:r>
              <a:rPr lang="en-029" sz="2000" dirty="0" smtClean="0"/>
              <a:t>Water purification tablets were brought in by WHO ( world health organisation)  after having enough money to get them.</a:t>
            </a:r>
          </a:p>
          <a:p>
            <a:endParaRPr lang="en-029" sz="2000" dirty="0"/>
          </a:p>
        </p:txBody>
      </p:sp>
      <p:sp>
        <p:nvSpPr>
          <p:cNvPr id="4" name="Slide Number Placeholder 3"/>
          <p:cNvSpPr>
            <a:spLocks noGrp="1"/>
          </p:cNvSpPr>
          <p:nvPr>
            <p:ph type="sldNum" sz="quarter" idx="12"/>
          </p:nvPr>
        </p:nvSpPr>
        <p:spPr/>
        <p:txBody>
          <a:bodyPr/>
          <a:lstStyle/>
          <a:p>
            <a:fld id="{A0C8DB0F-E209-422F-A68E-FCD8AB6105E0}"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0C8DB0F-E209-422F-A68E-FCD8AB6105E0}" type="slidenum">
              <a:rPr lang="en-US" smtClean="0"/>
              <a:pPr/>
              <a:t>16</a:t>
            </a:fld>
            <a:endParaRPr lang="en-US"/>
          </a:p>
        </p:txBody>
      </p:sp>
      <p:pic>
        <p:nvPicPr>
          <p:cNvPr id="5" name="Picture 2" descr="http://www.pplmotorhomes.com/parts/rv-pumps-water/drinking-water-purification-tablets.jpg"/>
          <p:cNvPicPr>
            <a:picLocks noChangeAspect="1" noChangeArrowheads="1"/>
          </p:cNvPicPr>
          <p:nvPr/>
        </p:nvPicPr>
        <p:blipFill>
          <a:blip r:embed="rId2"/>
          <a:srcRect/>
          <a:stretch>
            <a:fillRect/>
          </a:stretch>
        </p:blipFill>
        <p:spPr bwMode="auto">
          <a:xfrm>
            <a:off x="0" y="0"/>
            <a:ext cx="3657600" cy="3657600"/>
          </a:xfrm>
          <a:prstGeom prst="rect">
            <a:avLst/>
          </a:prstGeom>
          <a:noFill/>
        </p:spPr>
      </p:pic>
      <p:sp>
        <p:nvSpPr>
          <p:cNvPr id="6" name="Rectangle 5"/>
          <p:cNvSpPr/>
          <p:nvPr/>
        </p:nvSpPr>
        <p:spPr>
          <a:xfrm>
            <a:off x="4038600" y="1752600"/>
            <a:ext cx="4572000" cy="14478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Water purification tablets were brought in to help the affected people.</a:t>
            </a:r>
          </a:p>
          <a:p>
            <a:endParaRPr lang="en-029" dirty="0" smtClean="0"/>
          </a:p>
          <a:p>
            <a:r>
              <a:rPr lang="en-029" sz="1100" dirty="0" smtClean="0"/>
              <a:t>Source:</a:t>
            </a:r>
          </a:p>
          <a:p>
            <a:r>
              <a:rPr lang="en-029" sz="1100" dirty="0" smtClean="0">
                <a:hlinkClick r:id="rId3"/>
              </a:rPr>
              <a:t>http://</a:t>
            </a:r>
            <a:r>
              <a:rPr lang="en-029" sz="1100" dirty="0" smtClean="0">
                <a:hlinkClick r:id="rId3"/>
              </a:rPr>
              <a:t>www.pplmotorhomes.com/parts/rv-pumps-water/drinking-water-purification-tablets.jpg</a:t>
            </a:r>
            <a:endParaRPr lang="en-029" sz="1100" dirty="0" smtClean="0"/>
          </a:p>
          <a:p>
            <a:endParaRPr lang="en-029" dirty="0"/>
          </a:p>
        </p:txBody>
      </p:sp>
      <p:pic>
        <p:nvPicPr>
          <p:cNvPr id="33794" name="Picture 2" descr="http://www.wunderground.com/hurricane/2007/shelter_bangladesh.jpg"/>
          <p:cNvPicPr>
            <a:picLocks noChangeAspect="1" noChangeArrowheads="1"/>
          </p:cNvPicPr>
          <p:nvPr/>
        </p:nvPicPr>
        <p:blipFill>
          <a:blip r:embed="rId4"/>
          <a:srcRect/>
          <a:stretch>
            <a:fillRect/>
          </a:stretch>
        </p:blipFill>
        <p:spPr bwMode="auto">
          <a:xfrm>
            <a:off x="3657600" y="3505200"/>
            <a:ext cx="4648200" cy="3126468"/>
          </a:xfrm>
          <a:prstGeom prst="rect">
            <a:avLst/>
          </a:prstGeom>
          <a:noFill/>
        </p:spPr>
      </p:pic>
      <p:sp>
        <p:nvSpPr>
          <p:cNvPr id="8" name="Rectangle 7"/>
          <p:cNvSpPr/>
          <p:nvPr/>
        </p:nvSpPr>
        <p:spPr>
          <a:xfrm>
            <a:off x="533400" y="4648200"/>
            <a:ext cx="2895600" cy="11430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Shelters were made.</a:t>
            </a:r>
          </a:p>
          <a:p>
            <a:endParaRPr lang="en-029" dirty="0" smtClean="0"/>
          </a:p>
          <a:p>
            <a:r>
              <a:rPr lang="en-029" sz="1100" dirty="0" smtClean="0"/>
              <a:t>Source:</a:t>
            </a:r>
          </a:p>
          <a:p>
            <a:r>
              <a:rPr lang="en-029" sz="1100" dirty="0" smtClean="0">
                <a:hlinkClick r:id="rId5"/>
              </a:rPr>
              <a:t>http://</a:t>
            </a:r>
            <a:r>
              <a:rPr lang="en-029" sz="1100" dirty="0" smtClean="0">
                <a:hlinkClick r:id="rId5"/>
              </a:rPr>
              <a:t>www.wunderground.com/hurricane/2007/shelter_bangladesh.jpg</a:t>
            </a:r>
            <a:endParaRPr lang="en-029" sz="1100" dirty="0" smtClean="0"/>
          </a:p>
          <a:p>
            <a:endParaRPr lang="en-029"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Long term responses</a:t>
            </a:r>
            <a:endParaRPr lang="en-029" dirty="0"/>
          </a:p>
        </p:txBody>
      </p:sp>
      <p:graphicFrame>
        <p:nvGraphicFramePr>
          <p:cNvPr id="6" name="Table 5"/>
          <p:cNvGraphicFramePr>
            <a:graphicFrameLocks noGrp="1"/>
          </p:cNvGraphicFramePr>
          <p:nvPr/>
        </p:nvGraphicFramePr>
        <p:xfrm>
          <a:off x="1524000" y="1397000"/>
          <a:ext cx="6096000" cy="466852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029" dirty="0" smtClean="0"/>
                        <a:t>  Long term responses</a:t>
                      </a:r>
                      <a:endParaRPr lang="en-029" dirty="0"/>
                    </a:p>
                  </a:txBody>
                  <a:tcPr/>
                </a:tc>
                <a:tc>
                  <a:txBody>
                    <a:bodyPr/>
                    <a:lstStyle/>
                    <a:p>
                      <a:r>
                        <a:rPr lang="en-029" dirty="0" smtClean="0"/>
                        <a:t>    Difficulties</a:t>
                      </a:r>
                      <a:endParaRPr lang="en-029" dirty="0"/>
                    </a:p>
                  </a:txBody>
                  <a:tcPr/>
                </a:tc>
              </a:tr>
              <a:tr h="370840">
                <a:tc>
                  <a:txBody>
                    <a:bodyPr/>
                    <a:lstStyle/>
                    <a:p>
                      <a:r>
                        <a:rPr lang="en-029" dirty="0" smtClean="0"/>
                        <a:t>Flood protection shelters for people and animals were raised above</a:t>
                      </a:r>
                      <a:r>
                        <a:rPr lang="en-029" baseline="0" dirty="0" smtClean="0"/>
                        <a:t> the ground.</a:t>
                      </a:r>
                      <a:endParaRPr lang="en-029" dirty="0"/>
                    </a:p>
                  </a:txBody>
                  <a:tcPr/>
                </a:tc>
                <a:tc>
                  <a:txBody>
                    <a:bodyPr/>
                    <a:lstStyle/>
                    <a:p>
                      <a:endParaRPr lang="en-029" dirty="0"/>
                    </a:p>
                  </a:txBody>
                  <a:tcPr/>
                </a:tc>
              </a:tr>
              <a:tr h="370840">
                <a:tc>
                  <a:txBody>
                    <a:bodyPr/>
                    <a:lstStyle/>
                    <a:p>
                      <a:r>
                        <a:rPr lang="en-029" dirty="0" smtClean="0"/>
                        <a:t>Flood embankments were built along the river to prevent the water from spreading</a:t>
                      </a:r>
                      <a:endParaRPr lang="en-029" dirty="0"/>
                    </a:p>
                  </a:txBody>
                  <a:tcPr/>
                </a:tc>
                <a:tc>
                  <a:txBody>
                    <a:bodyPr/>
                    <a:lstStyle/>
                    <a:p>
                      <a:r>
                        <a:rPr lang="en-029" dirty="0" smtClean="0"/>
                        <a:t>They don’t always work and the might break over time</a:t>
                      </a:r>
                      <a:endParaRPr lang="en-029" dirty="0"/>
                    </a:p>
                  </a:txBody>
                  <a:tcPr/>
                </a:tc>
              </a:tr>
              <a:tr h="370840">
                <a:tc>
                  <a:txBody>
                    <a:bodyPr/>
                    <a:lstStyle/>
                    <a:p>
                      <a:r>
                        <a:rPr lang="en-029" dirty="0" smtClean="0"/>
                        <a:t>Upstream dams were proposed</a:t>
                      </a:r>
                      <a:endParaRPr lang="en-029" dirty="0"/>
                    </a:p>
                  </a:txBody>
                  <a:tcPr/>
                </a:tc>
                <a:tc>
                  <a:txBody>
                    <a:bodyPr/>
                    <a:lstStyle/>
                    <a:p>
                      <a:r>
                        <a:rPr lang="en-029" dirty="0" smtClean="0"/>
                        <a:t>The cost for construction was very high</a:t>
                      </a:r>
                      <a:endParaRPr lang="en-029" dirty="0"/>
                    </a:p>
                  </a:txBody>
                  <a:tcPr/>
                </a:tc>
              </a:tr>
              <a:tr h="370840">
                <a:tc>
                  <a:txBody>
                    <a:bodyPr/>
                    <a:lstStyle/>
                    <a:p>
                      <a:r>
                        <a:rPr lang="en-029" dirty="0" smtClean="0"/>
                        <a:t>Reduce</a:t>
                      </a:r>
                      <a:r>
                        <a:rPr lang="en-029" baseline="0" dirty="0" smtClean="0"/>
                        <a:t> deforestation in head water areas</a:t>
                      </a:r>
                      <a:endParaRPr lang="en-029" dirty="0"/>
                    </a:p>
                  </a:txBody>
                  <a:tcPr/>
                </a:tc>
                <a:tc>
                  <a:txBody>
                    <a:bodyPr/>
                    <a:lstStyle/>
                    <a:p>
                      <a:endParaRPr lang="en-029"/>
                    </a:p>
                  </a:txBody>
                  <a:tcPr/>
                </a:tc>
              </a:tr>
              <a:tr h="370840">
                <a:tc>
                  <a:txBody>
                    <a:bodyPr/>
                    <a:lstStyle/>
                    <a:p>
                      <a:r>
                        <a:rPr lang="en-029" dirty="0" smtClean="0"/>
                        <a:t>Making emergency flood warning systems to give warnings and  sufficient rescue and relief services </a:t>
                      </a:r>
                      <a:endParaRPr lang="en-029" dirty="0"/>
                    </a:p>
                  </a:txBody>
                  <a:tcPr/>
                </a:tc>
                <a:tc>
                  <a:txBody>
                    <a:bodyPr/>
                    <a:lstStyle/>
                    <a:p>
                      <a:endParaRPr lang="en-029" dirty="0"/>
                    </a:p>
                  </a:txBody>
                  <a:tcPr/>
                </a:tc>
              </a:tr>
            </a:tbl>
          </a:graphicData>
        </a:graphic>
      </p:graphicFrame>
      <p:sp>
        <p:nvSpPr>
          <p:cNvPr id="4" name="Slide Number Placeholder 3"/>
          <p:cNvSpPr>
            <a:spLocks noGrp="1"/>
          </p:cNvSpPr>
          <p:nvPr>
            <p:ph type="sldNum" sz="quarter" idx="12"/>
          </p:nvPr>
        </p:nvSpPr>
        <p:spPr/>
        <p:txBody>
          <a:bodyPr/>
          <a:lstStyle/>
          <a:p>
            <a:fld id="{A0C8DB0F-E209-422F-A68E-FCD8AB6105E0}"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Bibliography</a:t>
            </a:r>
            <a:endParaRPr lang="en-029" dirty="0"/>
          </a:p>
        </p:txBody>
      </p:sp>
      <p:sp>
        <p:nvSpPr>
          <p:cNvPr id="3" name="Content Placeholder 2"/>
          <p:cNvSpPr>
            <a:spLocks noGrp="1"/>
          </p:cNvSpPr>
          <p:nvPr>
            <p:ph idx="1"/>
          </p:nvPr>
        </p:nvSpPr>
        <p:spPr>
          <a:xfrm>
            <a:off x="457200" y="1219200"/>
            <a:ext cx="8229600" cy="5638800"/>
          </a:xfrm>
        </p:spPr>
        <p:txBody>
          <a:bodyPr>
            <a:normAutofit fontScale="92500" lnSpcReduction="20000"/>
          </a:bodyPr>
          <a:lstStyle/>
          <a:p>
            <a:r>
              <a:rPr lang="en-029" sz="1800" dirty="0" smtClean="0"/>
              <a:t>Picture on slide 2: </a:t>
            </a:r>
            <a:r>
              <a:rPr lang="en-US" sz="1800" dirty="0" smtClean="0">
                <a:hlinkClick r:id="rId2"/>
              </a:rPr>
              <a:t>http://www.ifrc.org/what/disasters/images/about/p16204.jpg</a:t>
            </a:r>
            <a:endParaRPr lang="en-US" sz="1800" dirty="0" smtClean="0"/>
          </a:p>
          <a:p>
            <a:r>
              <a:rPr lang="en-029" sz="1800" dirty="0" smtClean="0"/>
              <a:t>Map on slide 3: </a:t>
            </a:r>
            <a:r>
              <a:rPr lang="en-029" sz="1800" dirty="0" smtClean="0">
                <a:hlinkClick r:id="rId3"/>
              </a:rPr>
              <a:t>http://www.globalwarmingart.com/images/thumb/e/ef/Bangladesh_Sea_Level_Risks.png/300px-Bangladesh_Sea_Level_Risks.png</a:t>
            </a:r>
            <a:r>
              <a:rPr lang="en-029" sz="1800" dirty="0" smtClean="0"/>
              <a:t> </a:t>
            </a:r>
          </a:p>
          <a:p>
            <a:r>
              <a:rPr lang="en-029" sz="1800" dirty="0" smtClean="0"/>
              <a:t>Graph on slide 4:  </a:t>
            </a:r>
            <a:r>
              <a:rPr lang="en-029" sz="1800" dirty="0" smtClean="0">
                <a:hlinkClick r:id="rId4"/>
              </a:rPr>
              <a:t>http://en.wikipedia.org/wiki/Demographics_of_Bangladesh</a:t>
            </a:r>
            <a:endParaRPr lang="en-029" sz="1800" dirty="0" smtClean="0"/>
          </a:p>
          <a:p>
            <a:r>
              <a:rPr lang="en-029" sz="1800" dirty="0" smtClean="0"/>
              <a:t>Diagram on slide 5: </a:t>
            </a:r>
            <a:r>
              <a:rPr lang="en-US" sz="1800" dirty="0" smtClean="0">
                <a:hlinkClick r:id="rId5"/>
              </a:rPr>
              <a:t>http://</a:t>
            </a:r>
            <a:r>
              <a:rPr lang="en-US" sz="1800" dirty="0" smtClean="0">
                <a:hlinkClick r:id="rId5"/>
              </a:rPr>
              <a:t>science.jrank.org/article_images/science.jrank.org/deforestation-and-landscape.1.jpg</a:t>
            </a:r>
            <a:endParaRPr lang="en-US" sz="1800" dirty="0" smtClean="0"/>
          </a:p>
          <a:p>
            <a:r>
              <a:rPr lang="en-US" sz="1800" dirty="0" smtClean="0"/>
              <a:t>Picture on slide 5:   </a:t>
            </a:r>
            <a:r>
              <a:rPr lang="en-US" sz="1800" dirty="0" smtClean="0">
                <a:hlinkClick r:id="rId6"/>
              </a:rPr>
              <a:t>http://</a:t>
            </a:r>
            <a:r>
              <a:rPr lang="en-US" sz="1800" dirty="0" smtClean="0">
                <a:hlinkClick r:id="rId6"/>
              </a:rPr>
              <a:t>www.alphabetics.info/international/wp-content/uploads/2010/07/deforestation.gif</a:t>
            </a:r>
            <a:endParaRPr lang="en-US" sz="1800" dirty="0" smtClean="0"/>
          </a:p>
          <a:p>
            <a:r>
              <a:rPr lang="en-US" sz="1800" dirty="0" smtClean="0"/>
              <a:t>Picture on slide 6: </a:t>
            </a:r>
            <a:r>
              <a:rPr lang="en-029" sz="1800" dirty="0" smtClean="0">
                <a:hlinkClick r:id="rId7"/>
              </a:rPr>
              <a:t>http://www.global-greenhouse-warming.com/images/BangladeshFlood2004.jpg</a:t>
            </a:r>
            <a:endParaRPr lang="en-029" sz="1800" dirty="0" smtClean="0"/>
          </a:p>
          <a:p>
            <a:r>
              <a:rPr lang="en-029" sz="1800" dirty="0" smtClean="0"/>
              <a:t>Picture on slide 7: </a:t>
            </a:r>
            <a:r>
              <a:rPr lang="en-029" sz="1800" dirty="0" smtClean="0">
                <a:hlinkClick r:id="rId8"/>
              </a:rPr>
              <a:t>http://</a:t>
            </a:r>
            <a:r>
              <a:rPr lang="en-029" sz="1800" dirty="0" smtClean="0">
                <a:hlinkClick r:id="rId8"/>
              </a:rPr>
              <a:t>unfccc.int/files/meetings/rio_conventions_calendar/2005/image/pjpeg/rio_calendar2005_intro.jpg</a:t>
            </a:r>
            <a:endParaRPr lang="en-029" sz="1800" dirty="0" smtClean="0"/>
          </a:p>
          <a:p>
            <a:r>
              <a:rPr lang="en-029" sz="1800" dirty="0" smtClean="0"/>
              <a:t>Picture on slide 8:      </a:t>
            </a:r>
            <a:r>
              <a:rPr lang="en-029" sz="1800" dirty="0" smtClean="0">
                <a:hlinkClick r:id="rId9"/>
              </a:rPr>
              <a:t>http://newsimg.bbc.co.uk/media/images/40425000/jpg/_40425043_floodsbody_afp.jpg</a:t>
            </a:r>
            <a:endParaRPr lang="en-029" sz="1800" dirty="0" smtClean="0"/>
          </a:p>
          <a:p>
            <a:r>
              <a:rPr lang="en-029" sz="1800" dirty="0" smtClean="0"/>
              <a:t> Picture on slide 8:       </a:t>
            </a:r>
            <a:r>
              <a:rPr lang="en-029" sz="1800" dirty="0" smtClean="0">
                <a:hlinkClick r:id="rId10"/>
              </a:rPr>
              <a:t>http://</a:t>
            </a:r>
            <a:r>
              <a:rPr lang="en-029" sz="1800" dirty="0" smtClean="0">
                <a:hlinkClick r:id="rId10"/>
              </a:rPr>
              <a:t>brucekekule.com/wp-content/gallery/the-west/king-cobra1-w.jpg</a:t>
            </a:r>
            <a:r>
              <a:rPr lang="en-029" sz="1800" dirty="0" smtClean="0"/>
              <a:t>      </a:t>
            </a:r>
            <a:endParaRPr lang="en-029" sz="1800" dirty="0" smtClean="0"/>
          </a:p>
          <a:p>
            <a:endParaRPr lang="en-029" sz="1800" dirty="0" smtClean="0"/>
          </a:p>
          <a:p>
            <a:pPr>
              <a:buNone/>
            </a:pPr>
            <a:r>
              <a:rPr lang="en-029" sz="1800" dirty="0" smtClean="0"/>
              <a:t>      </a:t>
            </a:r>
          </a:p>
          <a:p>
            <a:endParaRPr lang="en-029" sz="2000" dirty="0" smtClean="0"/>
          </a:p>
          <a:p>
            <a:endParaRPr lang="en-029" sz="2000" dirty="0" smtClean="0"/>
          </a:p>
          <a:p>
            <a:endParaRPr lang="en-029" sz="2400" dirty="0" smtClean="0"/>
          </a:p>
        </p:txBody>
      </p:sp>
      <p:sp>
        <p:nvSpPr>
          <p:cNvPr id="4" name="Slide Number Placeholder 3"/>
          <p:cNvSpPr>
            <a:spLocks noGrp="1"/>
          </p:cNvSpPr>
          <p:nvPr>
            <p:ph type="sldNum" sz="quarter" idx="12"/>
          </p:nvPr>
        </p:nvSpPr>
        <p:spPr/>
        <p:txBody>
          <a:bodyPr/>
          <a:lstStyle/>
          <a:p>
            <a:fld id="{A0C8DB0F-E209-422F-A68E-FCD8AB6105E0}"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Bibliography</a:t>
            </a:r>
            <a:endParaRPr lang="en-029" dirty="0"/>
          </a:p>
        </p:txBody>
      </p:sp>
      <p:sp>
        <p:nvSpPr>
          <p:cNvPr id="3" name="Content Placeholder 2"/>
          <p:cNvSpPr>
            <a:spLocks noGrp="1"/>
          </p:cNvSpPr>
          <p:nvPr>
            <p:ph idx="1"/>
          </p:nvPr>
        </p:nvSpPr>
        <p:spPr>
          <a:xfrm>
            <a:off x="457200" y="1143000"/>
            <a:ext cx="8229600" cy="5562600"/>
          </a:xfrm>
        </p:spPr>
        <p:txBody>
          <a:bodyPr>
            <a:normAutofit lnSpcReduction="10000"/>
          </a:bodyPr>
          <a:lstStyle/>
          <a:p>
            <a:endParaRPr lang="en-029" sz="1800" dirty="0" smtClean="0"/>
          </a:p>
          <a:p>
            <a:r>
              <a:rPr lang="en-029" sz="1800" dirty="0" smtClean="0"/>
              <a:t> </a:t>
            </a:r>
            <a:r>
              <a:rPr lang="en-029" sz="1800" dirty="0" smtClean="0"/>
              <a:t>    Picture </a:t>
            </a:r>
            <a:r>
              <a:rPr lang="en-029" sz="1800" dirty="0" smtClean="0"/>
              <a:t>on slide 9: </a:t>
            </a:r>
            <a:r>
              <a:rPr lang="en-029" sz="1800" dirty="0" smtClean="0">
                <a:hlinkClick r:id="rId2"/>
              </a:rPr>
              <a:t>http://chandrashekharasandprints.wordpress.com/2009/11/20/poisoning-bangladesh</a:t>
            </a:r>
            <a:r>
              <a:rPr lang="en-029" sz="1800" dirty="0" smtClean="0">
                <a:hlinkClick r:id="rId2"/>
              </a:rPr>
              <a:t>/</a:t>
            </a:r>
            <a:endParaRPr lang="en-029" sz="1800" dirty="0" smtClean="0"/>
          </a:p>
          <a:p>
            <a:r>
              <a:rPr lang="en-029" sz="1800" dirty="0" smtClean="0"/>
              <a:t>Picture on slide 9:  Picture:   </a:t>
            </a:r>
            <a:r>
              <a:rPr lang="en-029" sz="1800" dirty="0" smtClean="0">
                <a:hlinkClick r:id="rId3"/>
              </a:rPr>
              <a:t>http://</a:t>
            </a:r>
            <a:r>
              <a:rPr lang="en-029" sz="1800" dirty="0" smtClean="0">
                <a:hlinkClick r:id="rId3"/>
              </a:rPr>
              <a:t>www.all-creatures.org/hope/gw/2004-09-13_Bangladesh_flood.jpg</a:t>
            </a:r>
            <a:endParaRPr lang="en-029" sz="1800" dirty="0" smtClean="0"/>
          </a:p>
          <a:p>
            <a:r>
              <a:rPr lang="en-029" sz="1800" dirty="0" smtClean="0"/>
              <a:t>Picture on slide 11:     </a:t>
            </a:r>
            <a:r>
              <a:rPr lang="en-029" sz="1800" dirty="0" smtClean="0">
                <a:hlinkClick r:id="rId4"/>
              </a:rPr>
              <a:t>http://access.nscpcdn.com/gallery/i/f/floods/lg5.jpg</a:t>
            </a:r>
            <a:endParaRPr lang="en-029" sz="1800" dirty="0" smtClean="0"/>
          </a:p>
          <a:p>
            <a:r>
              <a:rPr lang="en-029" sz="1800" dirty="0" smtClean="0"/>
              <a:t>Picture on slide 11:   </a:t>
            </a:r>
            <a:r>
              <a:rPr lang="en-029" sz="1800" dirty="0" smtClean="0">
                <a:hlinkClick r:id="rId5"/>
              </a:rPr>
              <a:t>http://pakistanisforpeace.files.wordpress.com/2010/08/shahid-khan-flood-victim.jpg</a:t>
            </a:r>
            <a:endParaRPr lang="en-029" sz="1800" dirty="0" smtClean="0"/>
          </a:p>
          <a:p>
            <a:r>
              <a:rPr lang="en-029" sz="1800" dirty="0" smtClean="0"/>
              <a:t>   Picture on slide 12:   </a:t>
            </a:r>
            <a:r>
              <a:rPr lang="en-029" sz="1800" dirty="0" smtClean="0">
                <a:hlinkClick r:id="rId6"/>
              </a:rPr>
              <a:t>http://www.faculty.fairfield.edu/faculty/hodgson/Courses/so191/Projects2010/Abena_Dickson/genderinequality%20(3).jpg</a:t>
            </a:r>
            <a:endParaRPr lang="en-029" sz="1800" dirty="0" smtClean="0"/>
          </a:p>
          <a:p>
            <a:r>
              <a:rPr lang="en-029" sz="1800" dirty="0" smtClean="0"/>
              <a:t>Picture on slide 14:   </a:t>
            </a:r>
            <a:r>
              <a:rPr lang="en-029" sz="1800" dirty="0" smtClean="0">
                <a:hlinkClick r:id="rId7"/>
              </a:rPr>
              <a:t>http://www.globalenvision.org/files/bangladesh%20water%20well.jpg</a:t>
            </a:r>
            <a:endParaRPr lang="en-029" sz="1800" dirty="0" smtClean="0"/>
          </a:p>
          <a:p>
            <a:r>
              <a:rPr lang="en-029" sz="1800" dirty="0" smtClean="0"/>
              <a:t>Picture on slide </a:t>
            </a:r>
            <a:r>
              <a:rPr lang="en-029" sz="1800" dirty="0" smtClean="0"/>
              <a:t>16:   </a:t>
            </a:r>
            <a:r>
              <a:rPr lang="en-029" sz="1800" dirty="0" smtClean="0">
                <a:hlinkClick r:id="rId8"/>
              </a:rPr>
              <a:t>http://www.pplmotorhomes.com/parts/rv-pumps-water/drinking-water-purification-tablets.jpg</a:t>
            </a:r>
            <a:endParaRPr lang="en-029" sz="1800" dirty="0" smtClean="0"/>
          </a:p>
          <a:p>
            <a:r>
              <a:rPr lang="en-029" sz="1800" dirty="0" smtClean="0"/>
              <a:t>Picture </a:t>
            </a:r>
            <a:r>
              <a:rPr lang="en-029" sz="1800" dirty="0" smtClean="0"/>
              <a:t>on slide 16: </a:t>
            </a:r>
            <a:r>
              <a:rPr lang="en-029" sz="1800" dirty="0" smtClean="0">
                <a:hlinkClick r:id="rId9"/>
              </a:rPr>
              <a:t>http://</a:t>
            </a:r>
            <a:r>
              <a:rPr lang="en-029" sz="1800" dirty="0" smtClean="0">
                <a:hlinkClick r:id="rId9"/>
              </a:rPr>
              <a:t>www.wunderground.com/hurricane/2007/shelter_bangladesh.jpg</a:t>
            </a:r>
            <a:endParaRPr lang="en-029" sz="1800" dirty="0" smtClean="0"/>
          </a:p>
          <a:p>
            <a:endParaRPr lang="en-029" sz="1800" dirty="0" smtClean="0"/>
          </a:p>
          <a:p>
            <a:endParaRPr lang="en-029" sz="2000" dirty="0" smtClean="0"/>
          </a:p>
          <a:p>
            <a:endParaRPr lang="en-029" sz="2000" dirty="0" smtClean="0"/>
          </a:p>
          <a:p>
            <a:pPr>
              <a:buNone/>
            </a:pPr>
            <a:endParaRPr lang="en-029" sz="2400" dirty="0"/>
          </a:p>
        </p:txBody>
      </p:sp>
      <p:sp>
        <p:nvSpPr>
          <p:cNvPr id="4" name="Slide Number Placeholder 3"/>
          <p:cNvSpPr>
            <a:spLocks noGrp="1"/>
          </p:cNvSpPr>
          <p:nvPr>
            <p:ph type="sldNum" sz="quarter" idx="12"/>
          </p:nvPr>
        </p:nvSpPr>
        <p:spPr/>
        <p:txBody>
          <a:bodyPr/>
          <a:lstStyle/>
          <a:p>
            <a:fld id="{A0C8DB0F-E209-422F-A68E-FCD8AB6105E0}"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What are the Physical Causes of Flooding</a:t>
            </a:r>
            <a:endParaRPr lang="en-US" sz="3600" dirty="0"/>
          </a:p>
        </p:txBody>
      </p:sp>
      <p:pic>
        <p:nvPicPr>
          <p:cNvPr id="5122" name="Picture 2" descr="http://www.ifrc.org/what/disasters/images/about/p16204.jpg"/>
          <p:cNvPicPr>
            <a:picLocks noChangeAspect="1" noChangeArrowheads="1"/>
          </p:cNvPicPr>
          <p:nvPr/>
        </p:nvPicPr>
        <p:blipFill>
          <a:blip r:embed="rId2" cstate="print"/>
          <a:srcRect/>
          <a:stretch>
            <a:fillRect/>
          </a:stretch>
        </p:blipFill>
        <p:spPr bwMode="auto">
          <a:xfrm>
            <a:off x="2057400" y="1219200"/>
            <a:ext cx="3810000" cy="2857500"/>
          </a:xfrm>
          <a:prstGeom prst="rect">
            <a:avLst/>
          </a:prstGeom>
          <a:ln>
            <a:noFill/>
          </a:ln>
          <a:effectLst>
            <a:outerShdw blurRad="190500" algn="tl" rotWithShape="0">
              <a:srgbClr val="000000">
                <a:alpha val="70000"/>
              </a:srgbClr>
            </a:outerShdw>
          </a:effectLst>
        </p:spPr>
      </p:pic>
      <p:sp>
        <p:nvSpPr>
          <p:cNvPr id="5" name="Rectangle 4"/>
          <p:cNvSpPr/>
          <p:nvPr/>
        </p:nvSpPr>
        <p:spPr>
          <a:xfrm>
            <a:off x="1828800" y="4343400"/>
            <a:ext cx="6248400" cy="16002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US" dirty="0" smtClean="0"/>
              <a:t>The water is able to spread easily due to the fact that Bangladesh is mainly a flat country with 70% of its land being less than 1 meter above sea level and 80% being a flood plain. This topography results in the water being able to spread across large areas of land.</a:t>
            </a:r>
          </a:p>
          <a:p>
            <a:pPr algn="ctr"/>
            <a:endParaRPr lang="en-US" dirty="0"/>
          </a:p>
        </p:txBody>
      </p:sp>
      <p:sp>
        <p:nvSpPr>
          <p:cNvPr id="8" name="Rectangle 7"/>
          <p:cNvSpPr/>
          <p:nvPr/>
        </p:nvSpPr>
        <p:spPr>
          <a:xfrm>
            <a:off x="5943600" y="2743200"/>
            <a:ext cx="2667000" cy="6096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US" sz="1100" dirty="0" smtClean="0">
                <a:solidFill>
                  <a:schemeClr val="tx1"/>
                </a:solidFill>
                <a:hlinkClick r:id="rId3"/>
              </a:rPr>
              <a:t>Source:</a:t>
            </a:r>
          </a:p>
          <a:p>
            <a:r>
              <a:rPr lang="en-US" sz="1100" dirty="0" smtClean="0">
                <a:hlinkClick r:id="rId3"/>
              </a:rPr>
              <a:t>http://www.ifrc.org/what/disasters/images/about/p16204.jpg</a:t>
            </a:r>
            <a:endParaRPr lang="en-029" sz="1100" dirty="0"/>
          </a:p>
        </p:txBody>
      </p:sp>
      <p:sp>
        <p:nvSpPr>
          <p:cNvPr id="6" name="Slide Number Placeholder 5"/>
          <p:cNvSpPr>
            <a:spLocks noGrp="1"/>
          </p:cNvSpPr>
          <p:nvPr>
            <p:ph type="sldNum" sz="quarter" idx="12"/>
          </p:nvPr>
        </p:nvSpPr>
        <p:spPr/>
        <p:txBody>
          <a:bodyPr/>
          <a:lstStyle/>
          <a:p>
            <a:fld id="{A0C8DB0F-E209-422F-A68E-FCD8AB6105E0}"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Bibliography</a:t>
            </a:r>
            <a:endParaRPr lang="en-029" dirty="0"/>
          </a:p>
        </p:txBody>
      </p:sp>
      <p:sp>
        <p:nvSpPr>
          <p:cNvPr id="3" name="Content Placeholder 2"/>
          <p:cNvSpPr>
            <a:spLocks noGrp="1"/>
          </p:cNvSpPr>
          <p:nvPr>
            <p:ph idx="1"/>
          </p:nvPr>
        </p:nvSpPr>
        <p:spPr/>
        <p:txBody>
          <a:bodyPr>
            <a:normAutofit/>
          </a:bodyPr>
          <a:lstStyle/>
          <a:p>
            <a:r>
              <a:rPr lang="en-029" sz="1800" dirty="0" smtClean="0">
                <a:hlinkClick r:id="rId2"/>
              </a:rPr>
              <a:t>http://geobytesgcse.blogspot.com/2006/12/flooding-in-ledc-1998-floods-in.html</a:t>
            </a:r>
            <a:endParaRPr lang="en-029" sz="1800" dirty="0" smtClean="0"/>
          </a:p>
          <a:p>
            <a:r>
              <a:rPr lang="en-029" sz="1800" dirty="0" smtClean="0">
                <a:hlinkClick r:id="rId2"/>
              </a:rPr>
              <a:t>http://geobytesgcse.blogspot.com/2006/12/flooding-in-ledc-1998-floods-in.html </a:t>
            </a:r>
            <a:endParaRPr lang="en-029" sz="1800" dirty="0" smtClean="0"/>
          </a:p>
          <a:p>
            <a:r>
              <a:rPr lang="en-029" sz="1800" dirty="0" smtClean="0">
                <a:hlinkClick r:id="rId3"/>
              </a:rPr>
              <a:t>http://hubpages.com/hub/Bangladesh-Floods-1998</a:t>
            </a:r>
            <a:endParaRPr lang="en-029" sz="1800" dirty="0" smtClean="0"/>
          </a:p>
          <a:p>
            <a:r>
              <a:rPr lang="en-029" sz="1800" dirty="0" smtClean="0">
                <a:hlinkClick r:id="rId4"/>
              </a:rPr>
              <a:t>http://www.slideshare.net/cheergalsal/flooding-in-bangladesh</a:t>
            </a:r>
            <a:endParaRPr lang="en-029" sz="1800" dirty="0" smtClean="0"/>
          </a:p>
          <a:p>
            <a:r>
              <a:rPr lang="en-029" sz="1800" dirty="0" smtClean="0">
                <a:hlinkClick r:id="rId5"/>
              </a:rPr>
              <a:t>http://cgz.e2bn.net/e2bn/leas/c99/schools/cgz/accounts/staff/rchambers/GeoBytes/GCSE/Case%20Studies/Case%20Study.%20Flooding%20in%20Bangladesh.htm</a:t>
            </a:r>
            <a:endParaRPr lang="en-029" sz="1800" dirty="0" smtClean="0"/>
          </a:p>
        </p:txBody>
      </p:sp>
      <p:sp>
        <p:nvSpPr>
          <p:cNvPr id="4" name="Slide Number Placeholder 3"/>
          <p:cNvSpPr>
            <a:spLocks noGrp="1"/>
          </p:cNvSpPr>
          <p:nvPr>
            <p:ph type="sldNum" sz="quarter" idx="12"/>
          </p:nvPr>
        </p:nvSpPr>
        <p:spPr/>
        <p:txBody>
          <a:bodyPr/>
          <a:lstStyle/>
          <a:p>
            <a:fld id="{A0C8DB0F-E209-422F-A68E-FCD8AB6105E0}" type="slidenum">
              <a:rPr lang="en-US" smtClean="0"/>
              <a:pPr/>
              <a:t>20</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2971800"/>
            <a:ext cx="3886200" cy="22098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This map shows why the water spreads so far into the country. It is  because so much of the land is so close to sea level.</a:t>
            </a:r>
          </a:p>
          <a:p>
            <a:endParaRPr lang="en-029" dirty="0" smtClean="0">
              <a:hlinkClick r:id="rId2"/>
            </a:endParaRPr>
          </a:p>
          <a:p>
            <a:r>
              <a:rPr lang="en-029" sz="1100" dirty="0" smtClean="0">
                <a:solidFill>
                  <a:schemeClr val="tx1"/>
                </a:solidFill>
                <a:hlinkClick r:id="rId2"/>
              </a:rPr>
              <a:t>Source:</a:t>
            </a:r>
          </a:p>
          <a:p>
            <a:r>
              <a:rPr lang="en-029" sz="1100" dirty="0" smtClean="0">
                <a:hlinkClick r:id="rId2"/>
              </a:rPr>
              <a:t>http://www.globalwarmingart.com/images/thumb/e/ef/Bangladesh_Sea_Level_Risks.png/300px-Bangladesh_Sea_Level_Risks.png</a:t>
            </a:r>
            <a:endParaRPr lang="en-029" sz="1100" dirty="0" smtClean="0"/>
          </a:p>
          <a:p>
            <a:pPr algn="ctr"/>
            <a:endParaRPr lang="en-029" dirty="0"/>
          </a:p>
        </p:txBody>
      </p:sp>
      <p:pic>
        <p:nvPicPr>
          <p:cNvPr id="16386" name="Picture 2" descr="Washout: "/>
          <p:cNvPicPr>
            <a:picLocks noChangeAspect="1" noChangeArrowheads="1"/>
          </p:cNvPicPr>
          <p:nvPr/>
        </p:nvPicPr>
        <p:blipFill>
          <a:blip r:embed="rId3"/>
          <a:srcRect/>
          <a:stretch>
            <a:fillRect/>
          </a:stretch>
        </p:blipFill>
        <p:spPr bwMode="auto">
          <a:xfrm>
            <a:off x="4724400" y="762000"/>
            <a:ext cx="3600450" cy="4140518"/>
          </a:xfrm>
          <a:prstGeom prst="rect">
            <a:avLst/>
          </a:prstGeom>
          <a:noFill/>
        </p:spPr>
      </p:pic>
      <p:sp>
        <p:nvSpPr>
          <p:cNvPr id="7" name="Rectangle 6"/>
          <p:cNvSpPr/>
          <p:nvPr/>
        </p:nvSpPr>
        <p:spPr>
          <a:xfrm>
            <a:off x="4876800" y="5029200"/>
            <a:ext cx="3733800" cy="461665"/>
          </a:xfrm>
          <a:prstGeom prst="rect">
            <a:avLst/>
          </a:prstGeom>
        </p:spPr>
        <p:txBody>
          <a:bodyPr wrap="square">
            <a:spAutoFit/>
          </a:bodyPr>
          <a:lstStyle/>
          <a:p>
            <a:r>
              <a:rPr lang="en-029" sz="1200" dirty="0" smtClean="0"/>
              <a:t>Washout: the topography clearly shows why Bangladesh floods so regularly</a:t>
            </a:r>
          </a:p>
        </p:txBody>
      </p:sp>
      <p:sp>
        <p:nvSpPr>
          <p:cNvPr id="8" name="Slide Number Placeholder 7"/>
          <p:cNvSpPr>
            <a:spLocks noGrp="1"/>
          </p:cNvSpPr>
          <p:nvPr>
            <p:ph type="sldNum" sz="quarter" idx="12"/>
          </p:nvPr>
        </p:nvSpPr>
        <p:spPr/>
        <p:txBody>
          <a:bodyPr/>
          <a:lstStyle/>
          <a:p>
            <a:fld id="{A0C8DB0F-E209-422F-A68E-FCD8AB6105E0}"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3276600"/>
            <a:ext cx="3581400" cy="18288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This graph shows how fast and how much the population grew between 1960 and 2000.</a:t>
            </a:r>
          </a:p>
          <a:p>
            <a:endParaRPr lang="en-029" dirty="0" smtClean="0"/>
          </a:p>
          <a:p>
            <a:r>
              <a:rPr lang="en-029" dirty="0" smtClean="0"/>
              <a:t>Source:</a:t>
            </a:r>
          </a:p>
          <a:p>
            <a:r>
              <a:rPr lang="en-029" sz="1100" dirty="0" smtClean="0">
                <a:hlinkClick r:id="rId2"/>
              </a:rPr>
              <a:t>http://en.wikipedia.org/wiki/Demographics_of_Bangladesh</a:t>
            </a:r>
            <a:endParaRPr lang="en-029" sz="1100" dirty="0" smtClean="0"/>
          </a:p>
        </p:txBody>
      </p:sp>
      <p:pic>
        <p:nvPicPr>
          <p:cNvPr id="2" name="Picture 2" descr="http://upload.wikimedia.org/wikipedia/commons/thumb/d/d5/Bangladesh_population_1900to2010.svg/350px-Bangladesh_population_1900to2010.svg.png"/>
          <p:cNvPicPr>
            <a:picLocks noChangeAspect="1" noChangeArrowheads="1"/>
          </p:cNvPicPr>
          <p:nvPr/>
        </p:nvPicPr>
        <p:blipFill>
          <a:blip r:embed="rId3"/>
          <a:srcRect/>
          <a:stretch>
            <a:fillRect/>
          </a:stretch>
        </p:blipFill>
        <p:spPr bwMode="auto">
          <a:xfrm>
            <a:off x="4191000" y="2971800"/>
            <a:ext cx="4495800" cy="2569029"/>
          </a:xfrm>
          <a:prstGeom prst="rect">
            <a:avLst/>
          </a:prstGeom>
          <a:noFill/>
        </p:spPr>
      </p:pic>
      <p:sp>
        <p:nvSpPr>
          <p:cNvPr id="7" name="Title 1"/>
          <p:cNvSpPr>
            <a:spLocks noGrp="1"/>
          </p:cNvSpPr>
          <p:nvPr>
            <p:ph type="title"/>
          </p:nvPr>
        </p:nvSpPr>
        <p:spPr>
          <a:xfrm>
            <a:off x="228600" y="228600"/>
            <a:ext cx="8686800" cy="1143000"/>
          </a:xfrm>
        </p:spPr>
        <p:txBody>
          <a:bodyPr>
            <a:normAutofit fontScale="90000"/>
          </a:bodyPr>
          <a:lstStyle/>
          <a:p>
            <a:r>
              <a:rPr lang="en-US" dirty="0" smtClean="0"/>
              <a:t>What are the Human Causes of Flooding</a:t>
            </a:r>
            <a:endParaRPr lang="en-US" dirty="0"/>
          </a:p>
        </p:txBody>
      </p:sp>
      <p:sp>
        <p:nvSpPr>
          <p:cNvPr id="8" name="TextBox 7"/>
          <p:cNvSpPr txBox="1"/>
          <p:nvPr/>
        </p:nvSpPr>
        <p:spPr>
          <a:xfrm>
            <a:off x="457200" y="1524000"/>
            <a:ext cx="8001000" cy="923330"/>
          </a:xfrm>
          <a:prstGeom prst="rect">
            <a:avLst/>
          </a:prstGeom>
          <a:noFill/>
        </p:spPr>
        <p:txBody>
          <a:bodyPr wrap="square" rtlCol="0">
            <a:spAutoFit/>
          </a:bodyPr>
          <a:lstStyle/>
          <a:p>
            <a:r>
              <a:rPr lang="en-029" dirty="0" smtClean="0"/>
              <a:t>The increase in population in Bangladesh is one of the human causes of flooding. This increase in population means that more water wells have been dug in the earth and has weaken the soil. This means that the land floods more often.</a:t>
            </a:r>
            <a:endParaRPr lang="en-029" dirty="0"/>
          </a:p>
        </p:txBody>
      </p:sp>
      <p:sp>
        <p:nvSpPr>
          <p:cNvPr id="9" name="Slide Number Placeholder 8"/>
          <p:cNvSpPr>
            <a:spLocks noGrp="1"/>
          </p:cNvSpPr>
          <p:nvPr>
            <p:ph type="sldNum" sz="quarter" idx="12"/>
          </p:nvPr>
        </p:nvSpPr>
        <p:spPr/>
        <p:txBody>
          <a:bodyPr/>
          <a:lstStyle/>
          <a:p>
            <a:fld id="{A0C8DB0F-E209-422F-A68E-FCD8AB6105E0}"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cience.jrank.org/article_images/science.jrank.org/deforestation-and-landscape.1.jpg"/>
          <p:cNvPicPr>
            <a:picLocks noChangeAspect="1" noChangeArrowheads="1"/>
          </p:cNvPicPr>
          <p:nvPr/>
        </p:nvPicPr>
        <p:blipFill>
          <a:blip r:embed="rId2" cstate="print"/>
          <a:srcRect/>
          <a:stretch>
            <a:fillRect/>
          </a:stretch>
        </p:blipFill>
        <p:spPr bwMode="auto">
          <a:xfrm>
            <a:off x="304800" y="914400"/>
            <a:ext cx="4575629" cy="3252216"/>
          </a:xfrm>
          <a:prstGeom prst="rect">
            <a:avLst/>
          </a:prstGeom>
          <a:noFill/>
        </p:spPr>
      </p:pic>
      <p:sp>
        <p:nvSpPr>
          <p:cNvPr id="5" name="Rectangle 4"/>
          <p:cNvSpPr/>
          <p:nvPr/>
        </p:nvSpPr>
        <p:spPr>
          <a:xfrm>
            <a:off x="1371600" y="4495800"/>
            <a:ext cx="5943600" cy="19812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US" sz="1600" dirty="0" smtClean="0"/>
              <a:t>Another impact of the population growth has been the large amount effects of deforestation at the foothills of the Himalayas. The picture above shows how the water level rises when there are less trees. The trees that used to hold back the water have been cut down</a:t>
            </a:r>
          </a:p>
          <a:p>
            <a:endParaRPr lang="en-US" sz="1100" dirty="0" smtClean="0">
              <a:hlinkClick r:id="rId3"/>
            </a:endParaRPr>
          </a:p>
          <a:p>
            <a:r>
              <a:rPr lang="en-US" sz="1100" dirty="0" smtClean="0">
                <a:hlinkClick r:id="rId3"/>
              </a:rPr>
              <a:t>Source:</a:t>
            </a:r>
          </a:p>
          <a:p>
            <a:r>
              <a:rPr lang="en-US" sz="1100" dirty="0" smtClean="0">
                <a:hlinkClick r:id="rId3"/>
              </a:rPr>
              <a:t>http://</a:t>
            </a:r>
            <a:r>
              <a:rPr lang="en-US" sz="1100" dirty="0" smtClean="0">
                <a:hlinkClick r:id="rId3"/>
              </a:rPr>
              <a:t>science.jrank.org/article_images/science.jrank.org/deforestation-and-landscape.1.jpg</a:t>
            </a:r>
            <a:endParaRPr lang="en-US" sz="1100" dirty="0" smtClean="0"/>
          </a:p>
          <a:p>
            <a:r>
              <a:rPr lang="en-US" sz="1100" dirty="0" smtClean="0"/>
              <a:t>Source:</a:t>
            </a:r>
          </a:p>
          <a:p>
            <a:r>
              <a:rPr lang="en-US" sz="1100" dirty="0" smtClean="0">
                <a:hlinkClick r:id="rId4"/>
              </a:rPr>
              <a:t>http://</a:t>
            </a:r>
            <a:r>
              <a:rPr lang="en-US" sz="1100" dirty="0" smtClean="0">
                <a:hlinkClick r:id="rId4"/>
              </a:rPr>
              <a:t>www.alphabetics.info/international/wp-content/uploads/2010/07/deforestation.gif</a:t>
            </a:r>
            <a:endParaRPr lang="en-US" sz="1100" dirty="0" smtClean="0"/>
          </a:p>
          <a:p>
            <a:endParaRPr lang="en-US" sz="1100" dirty="0" smtClean="0"/>
          </a:p>
          <a:p>
            <a:pPr algn="ctr"/>
            <a:endParaRPr lang="en-US" dirty="0"/>
          </a:p>
        </p:txBody>
      </p:sp>
      <p:sp>
        <p:nvSpPr>
          <p:cNvPr id="7" name="Slide Number Placeholder 6"/>
          <p:cNvSpPr>
            <a:spLocks noGrp="1"/>
          </p:cNvSpPr>
          <p:nvPr>
            <p:ph type="sldNum" sz="quarter" idx="12"/>
          </p:nvPr>
        </p:nvSpPr>
        <p:spPr/>
        <p:txBody>
          <a:bodyPr/>
          <a:lstStyle/>
          <a:p>
            <a:fld id="{A0C8DB0F-E209-422F-A68E-FCD8AB6105E0}" type="slidenum">
              <a:rPr lang="en-US" smtClean="0"/>
              <a:pPr/>
              <a:t>5</a:t>
            </a:fld>
            <a:endParaRPr lang="en-US"/>
          </a:p>
        </p:txBody>
      </p:sp>
      <p:pic>
        <p:nvPicPr>
          <p:cNvPr id="11266" name="Picture 2" descr="http://www.alphabetics.info/international/wp-content/uploads/2010/07/deforestation.gif"/>
          <p:cNvPicPr>
            <a:picLocks noChangeAspect="1" noChangeArrowheads="1"/>
          </p:cNvPicPr>
          <p:nvPr/>
        </p:nvPicPr>
        <p:blipFill>
          <a:blip r:embed="rId5"/>
          <a:srcRect/>
          <a:stretch>
            <a:fillRect/>
          </a:stretch>
        </p:blipFill>
        <p:spPr bwMode="auto">
          <a:xfrm>
            <a:off x="5029200" y="1676400"/>
            <a:ext cx="3505200" cy="225501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global-greenhouse-warming.com/images/BangladeshFlood2004.jpg"/>
          <p:cNvPicPr>
            <a:picLocks noChangeAspect="1" noChangeArrowheads="1"/>
          </p:cNvPicPr>
          <p:nvPr/>
        </p:nvPicPr>
        <p:blipFill>
          <a:blip r:embed="rId2"/>
          <a:srcRect/>
          <a:stretch>
            <a:fillRect/>
          </a:stretch>
        </p:blipFill>
        <p:spPr bwMode="auto">
          <a:xfrm>
            <a:off x="4114800" y="304800"/>
            <a:ext cx="4724400" cy="6091991"/>
          </a:xfrm>
          <a:prstGeom prst="rect">
            <a:avLst/>
          </a:prstGeom>
          <a:noFill/>
        </p:spPr>
      </p:pic>
      <p:sp>
        <p:nvSpPr>
          <p:cNvPr id="5" name="Rectangle 4"/>
          <p:cNvSpPr/>
          <p:nvPr/>
        </p:nvSpPr>
        <p:spPr>
          <a:xfrm>
            <a:off x="304800" y="1143000"/>
            <a:ext cx="3505200" cy="38100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Another human impact is the amount of construction.</a:t>
            </a:r>
          </a:p>
          <a:p>
            <a:r>
              <a:rPr lang="en-029" dirty="0" smtClean="0"/>
              <a:t>In this picture taken of the 2004 floods, you can see that the large amount of high buildings constructed so close together  does not allow the water to spread and as a result it can only rise up.</a:t>
            </a:r>
          </a:p>
          <a:p>
            <a:endParaRPr lang="en-029" sz="1100" dirty="0" smtClean="0">
              <a:hlinkClick r:id="rId3"/>
            </a:endParaRPr>
          </a:p>
          <a:p>
            <a:endParaRPr lang="en-029" sz="1100" dirty="0" smtClean="0">
              <a:hlinkClick r:id="rId3"/>
            </a:endParaRPr>
          </a:p>
          <a:p>
            <a:r>
              <a:rPr lang="en-029" sz="1100" dirty="0" smtClean="0">
                <a:hlinkClick r:id="rId3"/>
              </a:rPr>
              <a:t>Source:</a:t>
            </a:r>
          </a:p>
          <a:p>
            <a:r>
              <a:rPr lang="en-029" sz="1100" dirty="0" smtClean="0">
                <a:hlinkClick r:id="rId3"/>
              </a:rPr>
              <a:t>http://www.global-greenhouse-warming.com/images/BangladeshFlood2004.jpg</a:t>
            </a:r>
            <a:endParaRPr lang="en-029" sz="1100" dirty="0" smtClean="0"/>
          </a:p>
          <a:p>
            <a:pPr algn="ctr"/>
            <a:endParaRPr lang="en-029" dirty="0"/>
          </a:p>
        </p:txBody>
      </p:sp>
      <p:sp>
        <p:nvSpPr>
          <p:cNvPr id="6" name="Slide Number Placeholder 5"/>
          <p:cNvSpPr>
            <a:spLocks noGrp="1"/>
          </p:cNvSpPr>
          <p:nvPr>
            <p:ph type="sldNum" sz="quarter" idx="12"/>
          </p:nvPr>
        </p:nvSpPr>
        <p:spPr/>
        <p:txBody>
          <a:bodyPr/>
          <a:lstStyle/>
          <a:p>
            <a:fld id="{A0C8DB0F-E209-422F-A68E-FCD8AB6105E0}"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Primary effects</a:t>
            </a:r>
            <a:endParaRPr lang="en-029" dirty="0"/>
          </a:p>
        </p:txBody>
      </p:sp>
      <p:sp>
        <p:nvSpPr>
          <p:cNvPr id="3" name="Content Placeholder 2"/>
          <p:cNvSpPr>
            <a:spLocks noGrp="1"/>
          </p:cNvSpPr>
          <p:nvPr>
            <p:ph idx="1"/>
          </p:nvPr>
        </p:nvSpPr>
        <p:spPr>
          <a:xfrm>
            <a:off x="457200" y="1600200"/>
            <a:ext cx="8229600" cy="5105399"/>
          </a:xfrm>
        </p:spPr>
        <p:txBody>
          <a:bodyPr>
            <a:normAutofit/>
          </a:bodyPr>
          <a:lstStyle/>
          <a:p>
            <a:r>
              <a:rPr lang="en-029" sz="1800" dirty="0" smtClean="0"/>
              <a:t>1,070 people died because they drowned or they caught infectious diseases.</a:t>
            </a:r>
          </a:p>
          <a:p>
            <a:r>
              <a:rPr lang="en-029" sz="1800" dirty="0" smtClean="0"/>
              <a:t>70% of the country was flooded</a:t>
            </a:r>
          </a:p>
          <a:p>
            <a:r>
              <a:rPr lang="en-029" sz="1800" dirty="0" smtClean="0"/>
              <a:t>People were being bitten by snakes because both humans and snakes looked for the same safe dwelling place.</a:t>
            </a:r>
            <a:endParaRPr lang="en-029" sz="1800" dirty="0" smtClean="0"/>
          </a:p>
          <a:p>
            <a:r>
              <a:rPr lang="en-029" sz="1800" dirty="0" smtClean="0"/>
              <a:t>Crops and animals were dying which left the people with little food.</a:t>
            </a:r>
          </a:p>
          <a:p>
            <a:r>
              <a:rPr lang="en-029" sz="1800" dirty="0" smtClean="0"/>
              <a:t>2 thirds of Dhaka (the capital city) was flooded</a:t>
            </a:r>
          </a:p>
          <a:p>
            <a:r>
              <a:rPr lang="en-029" sz="1800" dirty="0" smtClean="0"/>
              <a:t>30 million people were left homeless</a:t>
            </a:r>
          </a:p>
          <a:p>
            <a:r>
              <a:rPr lang="en-029" sz="1800" dirty="0" smtClean="0"/>
              <a:t>Communications became difficult</a:t>
            </a:r>
          </a:p>
          <a:p>
            <a:endParaRPr lang="en-029" sz="1800" dirty="0"/>
          </a:p>
        </p:txBody>
      </p:sp>
      <p:pic>
        <p:nvPicPr>
          <p:cNvPr id="21506" name="Picture 2" descr="http://unfccc.int/files/meetings/rio_conventions_calendar/2005/image/pjpeg/rio_calendar2005_intro.jpg"/>
          <p:cNvPicPr>
            <a:picLocks noChangeAspect="1" noChangeArrowheads="1"/>
          </p:cNvPicPr>
          <p:nvPr/>
        </p:nvPicPr>
        <p:blipFill>
          <a:blip r:embed="rId2"/>
          <a:srcRect/>
          <a:stretch>
            <a:fillRect/>
          </a:stretch>
        </p:blipFill>
        <p:spPr bwMode="auto">
          <a:xfrm>
            <a:off x="5181600" y="3810000"/>
            <a:ext cx="3581400" cy="2437561"/>
          </a:xfrm>
          <a:prstGeom prst="rect">
            <a:avLst/>
          </a:prstGeom>
          <a:noFill/>
        </p:spPr>
      </p:pic>
      <p:sp>
        <p:nvSpPr>
          <p:cNvPr id="5" name="Rectangle 4"/>
          <p:cNvSpPr/>
          <p:nvPr/>
        </p:nvSpPr>
        <p:spPr>
          <a:xfrm>
            <a:off x="685800" y="5029200"/>
            <a:ext cx="4343400" cy="9144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endParaRPr lang="en-029" sz="1100" dirty="0" smtClean="0">
              <a:hlinkClick r:id="rId3"/>
            </a:endParaRPr>
          </a:p>
          <a:p>
            <a:r>
              <a:rPr lang="en-029" sz="1100" dirty="0" smtClean="0">
                <a:hlinkClick r:id="rId3"/>
              </a:rPr>
              <a:t>Source:</a:t>
            </a:r>
          </a:p>
          <a:p>
            <a:r>
              <a:rPr lang="en-029" sz="1100" dirty="0" smtClean="0">
                <a:hlinkClick r:id="rId3"/>
              </a:rPr>
              <a:t>http://unfccc.int/files/meetings/rio_conventions_calendar/2005/image/pjpeg/rio_calendar2005_intro.jpg</a:t>
            </a:r>
            <a:endParaRPr lang="en-029" sz="1100" dirty="0"/>
          </a:p>
        </p:txBody>
      </p:sp>
      <p:sp>
        <p:nvSpPr>
          <p:cNvPr id="6" name="Slide Number Placeholder 5"/>
          <p:cNvSpPr>
            <a:spLocks noGrp="1"/>
          </p:cNvSpPr>
          <p:nvPr>
            <p:ph type="sldNum" sz="quarter" idx="12"/>
          </p:nvPr>
        </p:nvSpPr>
        <p:spPr/>
        <p:txBody>
          <a:bodyPr/>
          <a:lstStyle/>
          <a:p>
            <a:fld id="{A0C8DB0F-E209-422F-A68E-FCD8AB6105E0}"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0C8DB0F-E209-422F-A68E-FCD8AB6105E0}" type="slidenum">
              <a:rPr lang="en-US" smtClean="0"/>
              <a:pPr/>
              <a:t>8</a:t>
            </a:fld>
            <a:endParaRPr lang="en-US"/>
          </a:p>
        </p:txBody>
      </p:sp>
      <p:pic>
        <p:nvPicPr>
          <p:cNvPr id="29698" name="Picture 2" descr="http://newsimg.bbc.co.uk/media/images/40425000/jpg/_40425043_floodsbody_afp.jpg"/>
          <p:cNvPicPr>
            <a:picLocks noChangeAspect="1" noChangeArrowheads="1"/>
          </p:cNvPicPr>
          <p:nvPr/>
        </p:nvPicPr>
        <p:blipFill>
          <a:blip r:embed="rId2"/>
          <a:srcRect/>
          <a:stretch>
            <a:fillRect/>
          </a:stretch>
        </p:blipFill>
        <p:spPr bwMode="auto">
          <a:xfrm>
            <a:off x="228600" y="650985"/>
            <a:ext cx="3048000" cy="2852807"/>
          </a:xfrm>
          <a:prstGeom prst="rect">
            <a:avLst/>
          </a:prstGeom>
          <a:noFill/>
        </p:spPr>
      </p:pic>
      <p:sp>
        <p:nvSpPr>
          <p:cNvPr id="6" name="Rectangle 5"/>
          <p:cNvSpPr/>
          <p:nvPr/>
        </p:nvSpPr>
        <p:spPr>
          <a:xfrm>
            <a:off x="3886200" y="2133600"/>
            <a:ext cx="4267200" cy="11430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30 million people were left homeless after the floods</a:t>
            </a:r>
          </a:p>
          <a:p>
            <a:r>
              <a:rPr lang="en-029" sz="1100" dirty="0" smtClean="0"/>
              <a:t>Source:</a:t>
            </a:r>
          </a:p>
          <a:p>
            <a:r>
              <a:rPr lang="en-029" sz="1100" dirty="0" smtClean="0">
                <a:hlinkClick r:id="rId3"/>
              </a:rPr>
              <a:t>http://newsimg.bbc.co.uk/media/images/40425000/jpg/_</a:t>
            </a:r>
            <a:r>
              <a:rPr lang="en-029" sz="1100" dirty="0" smtClean="0">
                <a:hlinkClick r:id="rId3"/>
              </a:rPr>
              <a:t>40425043_floodsbody_afp.jpg</a:t>
            </a:r>
            <a:endParaRPr lang="en-029" sz="1100" dirty="0" smtClean="0"/>
          </a:p>
          <a:p>
            <a:endParaRPr lang="en-029" dirty="0"/>
          </a:p>
        </p:txBody>
      </p:sp>
      <p:pic>
        <p:nvPicPr>
          <p:cNvPr id="29700" name="Picture 4" descr="http://brucekekule.com/wp-content/gallery/the-west/king-cobra1-w.jpg"/>
          <p:cNvPicPr>
            <a:picLocks noChangeAspect="1" noChangeArrowheads="1"/>
          </p:cNvPicPr>
          <p:nvPr/>
        </p:nvPicPr>
        <p:blipFill>
          <a:blip r:embed="rId4"/>
          <a:srcRect/>
          <a:stretch>
            <a:fillRect/>
          </a:stretch>
        </p:blipFill>
        <p:spPr bwMode="auto">
          <a:xfrm>
            <a:off x="4038600" y="3429000"/>
            <a:ext cx="4191000" cy="3206115"/>
          </a:xfrm>
          <a:prstGeom prst="rect">
            <a:avLst/>
          </a:prstGeom>
          <a:noFill/>
        </p:spPr>
      </p:pic>
      <p:sp>
        <p:nvSpPr>
          <p:cNvPr id="8" name="Rectangle 7"/>
          <p:cNvSpPr/>
          <p:nvPr/>
        </p:nvSpPr>
        <p:spPr>
          <a:xfrm>
            <a:off x="228600" y="5334000"/>
            <a:ext cx="3657600" cy="11430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People were being bitten by snakes.</a:t>
            </a:r>
          </a:p>
          <a:p>
            <a:endParaRPr lang="en-029" dirty="0" smtClean="0"/>
          </a:p>
          <a:p>
            <a:r>
              <a:rPr lang="en-029" sz="1100" dirty="0" smtClean="0"/>
              <a:t>Source:</a:t>
            </a:r>
          </a:p>
          <a:p>
            <a:r>
              <a:rPr lang="en-029" sz="1100" dirty="0" smtClean="0">
                <a:hlinkClick r:id="rId5"/>
              </a:rPr>
              <a:t>http://</a:t>
            </a:r>
            <a:r>
              <a:rPr lang="en-029" sz="1100" dirty="0" smtClean="0">
                <a:hlinkClick r:id="rId5"/>
              </a:rPr>
              <a:t>brucekekule.com/wp-content/gallery/the-west/king-cobra1-w.jpg</a:t>
            </a:r>
            <a:endParaRPr lang="en-029" sz="1100" dirty="0" smtClean="0"/>
          </a:p>
          <a:p>
            <a:endParaRPr lang="en-029"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Secondary effects</a:t>
            </a:r>
            <a:endParaRPr lang="en-029" dirty="0"/>
          </a:p>
        </p:txBody>
      </p:sp>
      <p:sp>
        <p:nvSpPr>
          <p:cNvPr id="4" name="Content Placeholder 3"/>
          <p:cNvSpPr>
            <a:spLocks noGrp="1"/>
          </p:cNvSpPr>
          <p:nvPr>
            <p:ph idx="1"/>
          </p:nvPr>
        </p:nvSpPr>
        <p:spPr>
          <a:xfrm>
            <a:off x="457200" y="1600201"/>
            <a:ext cx="7239000" cy="5257799"/>
          </a:xfrm>
        </p:spPr>
        <p:txBody>
          <a:bodyPr/>
          <a:lstStyle/>
          <a:p>
            <a:r>
              <a:rPr lang="en-029" sz="1800" dirty="0" smtClean="0"/>
              <a:t>Lack of basic medical care</a:t>
            </a:r>
          </a:p>
          <a:p>
            <a:r>
              <a:rPr lang="en-029" sz="1800" dirty="0" smtClean="0"/>
              <a:t>175 000 cases of serious diarrhoea</a:t>
            </a:r>
          </a:p>
          <a:p>
            <a:r>
              <a:rPr lang="en-029" sz="1800" dirty="0" smtClean="0"/>
              <a:t>Major food shortage</a:t>
            </a:r>
          </a:p>
          <a:p>
            <a:r>
              <a:rPr lang="en-029" sz="1800" dirty="0" smtClean="0"/>
              <a:t>No safe drinking water. Water supplies were contaminated by dead bodies of humans and animals. This spread diseases like Cholera and Typhoid.</a:t>
            </a:r>
          </a:p>
          <a:p>
            <a:r>
              <a:rPr lang="en-029" sz="1800" dirty="0" smtClean="0"/>
              <a:t>Little to no safe dwelling place.</a:t>
            </a:r>
          </a:p>
          <a:p>
            <a:r>
              <a:rPr lang="en-029" sz="1800" dirty="0" smtClean="0"/>
              <a:t>Snakebites</a:t>
            </a:r>
          </a:p>
          <a:p>
            <a:r>
              <a:rPr lang="en-029" sz="1800" dirty="0" smtClean="0"/>
              <a:t>Decrease in manufacturing</a:t>
            </a:r>
          </a:p>
          <a:p>
            <a:r>
              <a:rPr lang="en-029" sz="1800" dirty="0" smtClean="0"/>
              <a:t>Difficult communication</a:t>
            </a:r>
          </a:p>
          <a:p>
            <a:endParaRPr lang="en-029" sz="1800" dirty="0" smtClean="0"/>
          </a:p>
          <a:p>
            <a:pPr>
              <a:buNone/>
            </a:pPr>
            <a:r>
              <a:rPr lang="en-029" sz="2400" dirty="0" smtClean="0"/>
              <a:t/>
            </a:r>
            <a:br>
              <a:rPr lang="en-029" sz="2400" dirty="0" smtClean="0"/>
            </a:br>
            <a:endParaRPr lang="en-029" sz="2400" dirty="0" smtClean="0"/>
          </a:p>
          <a:p>
            <a:pPr>
              <a:buNone/>
            </a:pPr>
            <a:endParaRPr lang="en-029" sz="2400" dirty="0"/>
          </a:p>
        </p:txBody>
      </p:sp>
      <p:sp>
        <p:nvSpPr>
          <p:cNvPr id="7" name="Slide Number Placeholder 6"/>
          <p:cNvSpPr>
            <a:spLocks noGrp="1"/>
          </p:cNvSpPr>
          <p:nvPr>
            <p:ph type="sldNum" sz="quarter" idx="12"/>
          </p:nvPr>
        </p:nvSpPr>
        <p:spPr/>
        <p:txBody>
          <a:bodyPr/>
          <a:lstStyle/>
          <a:p>
            <a:fld id="{A0C8DB0F-E209-422F-A68E-FCD8AB6105E0}"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515</TotalTime>
  <Words>1146</Words>
  <Application>Microsoft Office PowerPoint</Application>
  <PresentationFormat>On-screen Show (4:3)</PresentationFormat>
  <Paragraphs>165</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What are the Physical Causes of Flooding</vt:lpstr>
      <vt:lpstr>Slide 3</vt:lpstr>
      <vt:lpstr>What are the Human Causes of Flooding</vt:lpstr>
      <vt:lpstr>Slide 5</vt:lpstr>
      <vt:lpstr>Slide 6</vt:lpstr>
      <vt:lpstr>Primary effects</vt:lpstr>
      <vt:lpstr>Slide 8</vt:lpstr>
      <vt:lpstr>Secondary effects</vt:lpstr>
      <vt:lpstr>Slide 10</vt:lpstr>
      <vt:lpstr>Slide 11</vt:lpstr>
      <vt:lpstr>Positive effects to flooding</vt:lpstr>
      <vt:lpstr>Longer term responses</vt:lpstr>
      <vt:lpstr>Slide 14</vt:lpstr>
      <vt:lpstr>Immediate responses </vt:lpstr>
      <vt:lpstr>Slide 16</vt:lpstr>
      <vt:lpstr>Long term responses</vt:lpstr>
      <vt:lpstr>Bibliography</vt:lpstr>
      <vt:lpstr>Bibliography</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Flooding in Bangladesh</dc:title>
  <dc:creator>piers.tainsh</dc:creator>
  <cp:lastModifiedBy>KIKI</cp:lastModifiedBy>
  <cp:revision>89</cp:revision>
  <dcterms:created xsi:type="dcterms:W3CDTF">2011-02-14T18:38:14Z</dcterms:created>
  <dcterms:modified xsi:type="dcterms:W3CDTF">2011-02-22T22:40:21Z</dcterms:modified>
</cp:coreProperties>
</file>